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4" r:id="rId4"/>
  </p:sldMasterIdLst>
  <p:notesMasterIdLst>
    <p:notesMasterId r:id="rId19"/>
  </p:notesMasterIdLst>
  <p:handoutMasterIdLst>
    <p:handoutMasterId r:id="rId20"/>
  </p:handoutMasterIdLst>
  <p:sldIdLst>
    <p:sldId id="295" r:id="rId5"/>
    <p:sldId id="285" r:id="rId6"/>
    <p:sldId id="282" r:id="rId7"/>
    <p:sldId id="304" r:id="rId8"/>
    <p:sldId id="297" r:id="rId9"/>
    <p:sldId id="305" r:id="rId10"/>
    <p:sldId id="306" r:id="rId11"/>
    <p:sldId id="318" r:id="rId12"/>
    <p:sldId id="315" r:id="rId13"/>
    <p:sldId id="316" r:id="rId14"/>
    <p:sldId id="317" r:id="rId15"/>
    <p:sldId id="313" r:id="rId16"/>
    <p:sldId id="264" r:id="rId17"/>
    <p:sldId id="3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8A"/>
    <a:srgbClr val="E7EAF3"/>
    <a:srgbClr val="3E885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67548" autoAdjust="0"/>
  </p:normalViewPr>
  <p:slideViewPr>
    <p:cSldViewPr snapToGrid="0">
      <p:cViewPr varScale="1">
        <p:scale>
          <a:sx n="85" d="100"/>
          <a:sy n="85" d="100"/>
        </p:scale>
        <p:origin x="840" y="96"/>
      </p:cViewPr>
      <p:guideLst/>
    </p:cSldViewPr>
  </p:slideViewPr>
  <p:outlineViewPr>
    <p:cViewPr>
      <p:scale>
        <a:sx n="33" d="100"/>
        <a:sy n="33" d="100"/>
      </p:scale>
      <p:origin x="0" y="-48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6" d="100"/>
          <a:sy n="96" d="100"/>
        </p:scale>
        <p:origin x="278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osep\Documents\2025-CAH\CAH%20-%20Client%20Pitch%20Deck.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osep\Documents\2025-CAH\CAH%20-%20Client%20Pitch%20Deck.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latin typeface="Avenir Next LT Pro Demi" panose="020B0704020202020204" pitchFamily="34" charset="0"/>
              </a:rPr>
              <a:t>+16.4% PTS</a:t>
            </a:r>
          </a:p>
        </c:rich>
      </c:tx>
      <c:layout>
        <c:manualLayout>
          <c:xMode val="edge"/>
          <c:yMode val="edge"/>
          <c:x val="0.37318686262470935"/>
          <c:y val="0.51740683044004299"/>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spPr>
            <a:solidFill>
              <a:schemeClr val="bg1">
                <a:lumMod val="95000"/>
              </a:schemeClr>
            </a:solidFill>
          </c:spPr>
          <c:dPt>
            <c:idx val="0"/>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1-D3EF-4778-A0ED-5304249A917F}"/>
              </c:ext>
            </c:extLst>
          </c:dPt>
          <c:dPt>
            <c:idx val="1"/>
            <c:bubble3D val="0"/>
            <c:spPr>
              <a:solidFill>
                <a:schemeClr val="tx2">
                  <a:lumMod val="10000"/>
                  <a:lumOff val="90000"/>
                </a:schemeClr>
              </a:solidFill>
              <a:ln w="19050">
                <a:solidFill>
                  <a:schemeClr val="lt1"/>
                </a:solidFill>
              </a:ln>
              <a:effectLst/>
            </c:spPr>
            <c:extLst>
              <c:ext xmlns:c16="http://schemas.microsoft.com/office/drawing/2014/chart" uri="{C3380CC4-5D6E-409C-BE32-E72D297353CC}">
                <c16:uniqueId val="{00000003-D3EF-4778-A0ED-5304249A917F}"/>
              </c:ext>
            </c:extLst>
          </c:dPt>
          <c:dLbls>
            <c:dLbl>
              <c:idx val="0"/>
              <c:layout>
                <c:manualLayout>
                  <c:x val="7.530666843670536E-2"/>
                  <c:y val="-9.4906309692116095E-2"/>
                </c:manualLayout>
              </c:layout>
              <c:tx>
                <c:rich>
                  <a:bodyPr/>
                  <a:lstStyle/>
                  <a:p>
                    <a:fld id="{8C10408A-927A-47A9-83C3-678397A392F3}" type="VALUE">
                      <a:rPr lang="en-US"/>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3EF-4778-A0ED-5304249A917F}"/>
                </c:ext>
              </c:extLst>
            </c:dLbl>
            <c:dLbl>
              <c:idx val="1"/>
              <c:delete val="1"/>
              <c:extLst>
                <c:ext xmlns:c15="http://schemas.microsoft.com/office/drawing/2012/chart" uri="{CE6537A1-D6FC-4f65-9D91-7224C49458BB}"/>
                <c:ext xmlns:c16="http://schemas.microsoft.com/office/drawing/2014/chart" uri="{C3380CC4-5D6E-409C-BE32-E72D297353CC}">
                  <c16:uniqueId val="{00000003-D3EF-4778-A0ED-5304249A917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bg1">
                      <a:lumMod val="65000"/>
                    </a:schemeClr>
                  </a:solidFill>
                  <a:round/>
                </a:ln>
                <a:effectLst/>
              </c:spPr>
            </c:leaderLines>
            <c:extLst>
              <c:ext xmlns:c15="http://schemas.microsoft.com/office/drawing/2012/chart" uri="{CE6537A1-D6FC-4f65-9D91-7224C49458BB}"/>
            </c:extLst>
          </c:dLbls>
          <c:val>
            <c:numRef>
              <c:f>donut!$F$2:$G$2</c:f>
              <c:numCache>
                <c:formatCode>0.00</c:formatCode>
                <c:ptCount val="2"/>
                <c:pt idx="0" formatCode="0.0">
                  <c:v>9.9</c:v>
                </c:pt>
                <c:pt idx="1">
                  <c:v>100</c:v>
                </c:pt>
              </c:numCache>
            </c:numRef>
          </c:val>
          <c:extLst>
            <c:ext xmlns:c16="http://schemas.microsoft.com/office/drawing/2014/chart" uri="{C3380CC4-5D6E-409C-BE32-E72D297353CC}">
              <c16:uniqueId val="{00000004-D3EF-4778-A0ED-5304249A917F}"/>
            </c:ext>
          </c:extLst>
        </c:ser>
        <c:ser>
          <c:idx val="1"/>
          <c:order val="1"/>
          <c:spPr>
            <a:solidFill>
              <a:schemeClr val="bg1">
                <a:lumMod val="85000"/>
              </a:schemeClr>
            </a:solidFill>
          </c:spPr>
          <c:dPt>
            <c:idx val="0"/>
            <c:bubble3D val="0"/>
            <c:spPr>
              <a:solidFill>
                <a:srgbClr val="156082"/>
              </a:solidFill>
              <a:ln w="19050">
                <a:solidFill>
                  <a:schemeClr val="lt1"/>
                </a:solidFill>
              </a:ln>
              <a:effectLst/>
            </c:spPr>
            <c:extLst>
              <c:ext xmlns:c16="http://schemas.microsoft.com/office/drawing/2014/chart" uri="{C3380CC4-5D6E-409C-BE32-E72D297353CC}">
                <c16:uniqueId val="{00000006-D3EF-4778-A0ED-5304249A917F}"/>
              </c:ext>
            </c:extLst>
          </c:dPt>
          <c:dPt>
            <c:idx val="1"/>
            <c:bubble3D val="0"/>
            <c:spPr>
              <a:solidFill>
                <a:schemeClr val="tx2">
                  <a:lumMod val="10000"/>
                  <a:lumOff val="90000"/>
                </a:schemeClr>
              </a:solidFill>
              <a:ln w="19050">
                <a:solidFill>
                  <a:schemeClr val="lt1"/>
                </a:solidFill>
              </a:ln>
              <a:effectLst/>
            </c:spPr>
            <c:extLst>
              <c:ext xmlns:c16="http://schemas.microsoft.com/office/drawing/2014/chart" uri="{C3380CC4-5D6E-409C-BE32-E72D297353CC}">
                <c16:uniqueId val="{00000008-D3EF-4778-A0ED-5304249A917F}"/>
              </c:ext>
            </c:extLst>
          </c:dPt>
          <c:dLbls>
            <c:dLbl>
              <c:idx val="0"/>
              <c:layout>
                <c:manualLayout>
                  <c:x val="6.9444444444444337E-2"/>
                  <c:y val="-4.1666666666666664E-2"/>
                </c:manualLayout>
              </c:layout>
              <c:tx>
                <c:rich>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fld id="{86628289-0394-4A3C-A887-B3B2E0A4155E}" type="VALUE">
                      <a:rPr lang="en-US" sz="1000">
                        <a:latin typeface="Avenir Next LT Pro Light" panose="020B0304020202020204" pitchFamily="34" charset="0"/>
                      </a:rPr>
                      <a:pPr>
                        <a:defRPr sz="1000">
                          <a:latin typeface="Avenir Next LT Pro Light" panose="020B0304020202020204" pitchFamily="34" charset="0"/>
                        </a:defRPr>
                      </a:pPr>
                      <a:t>[VALUE]</a:t>
                    </a:fld>
                    <a:r>
                      <a:rPr lang="en-US" sz="1000">
                        <a:latin typeface="Avenir Next LT Pro Light" panose="020B0304020202020204" pitchFamily="34" charset="0"/>
                      </a:rPr>
                      <a:t>%</a:t>
                    </a:r>
                  </a:p>
                </c:rich>
              </c:tx>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D3EF-4778-A0ED-5304249A917F}"/>
                </c:ext>
              </c:extLst>
            </c:dLbl>
            <c:dLbl>
              <c:idx val="1"/>
              <c:delete val="1"/>
              <c:extLst>
                <c:ext xmlns:c15="http://schemas.microsoft.com/office/drawing/2012/chart" uri="{CE6537A1-D6FC-4f65-9D91-7224C49458BB}"/>
                <c:ext xmlns:c16="http://schemas.microsoft.com/office/drawing/2014/chart" uri="{C3380CC4-5D6E-409C-BE32-E72D297353CC}">
                  <c16:uniqueId val="{00000008-D3EF-4778-A0ED-5304249A917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donut!$F$3:$G$3</c:f>
              <c:numCache>
                <c:formatCode>0.00</c:formatCode>
                <c:ptCount val="2"/>
                <c:pt idx="0">
                  <c:v>26.34</c:v>
                </c:pt>
                <c:pt idx="1">
                  <c:v>100</c:v>
                </c:pt>
              </c:numCache>
            </c:numRef>
          </c:val>
          <c:extLst>
            <c:ext xmlns:c16="http://schemas.microsoft.com/office/drawing/2014/chart" uri="{C3380CC4-5D6E-409C-BE32-E72D297353CC}">
              <c16:uniqueId val="{00000009-D3EF-4778-A0ED-5304249A917F}"/>
            </c:ext>
          </c:extLst>
        </c:ser>
        <c:dLbls>
          <c:showLegendKey val="0"/>
          <c:showVal val="1"/>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a:latin typeface="Avenir Next LT Pro Demi" panose="020B0704020202020204" pitchFamily="34" charset="0"/>
              </a:rPr>
              <a:t>+12.8% PTS</a:t>
            </a:r>
          </a:p>
        </c:rich>
      </c:tx>
      <c:layout>
        <c:manualLayout>
          <c:xMode val="edge"/>
          <c:yMode val="edge"/>
          <c:x val="0.3493823878645923"/>
          <c:y val="0.47685199232322578"/>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718919510061244"/>
          <c:y val="0.15001421697287839"/>
          <c:w val="0.44728849518810154"/>
          <c:h val="0.74548082531350257"/>
        </c:manualLayout>
      </c:layout>
      <c:doughnutChart>
        <c:varyColors val="1"/>
        <c:ser>
          <c:idx val="0"/>
          <c:order val="0"/>
          <c:spPr>
            <a:solidFill>
              <a:schemeClr val="tx2">
                <a:lumMod val="10000"/>
                <a:lumOff val="90000"/>
              </a:schemeClr>
            </a:solidFill>
          </c:spPr>
          <c:dPt>
            <c:idx val="0"/>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1-F285-45DE-AF05-CA4873001057}"/>
              </c:ext>
            </c:extLst>
          </c:dPt>
          <c:dPt>
            <c:idx val="1"/>
            <c:bubble3D val="0"/>
            <c:spPr>
              <a:solidFill>
                <a:srgbClr val="E7EAF3"/>
              </a:solidFill>
              <a:ln w="19050">
                <a:solidFill>
                  <a:schemeClr val="lt1"/>
                </a:solidFill>
              </a:ln>
              <a:effectLst/>
            </c:spPr>
            <c:extLst>
              <c:ext xmlns:c16="http://schemas.microsoft.com/office/drawing/2014/chart" uri="{C3380CC4-5D6E-409C-BE32-E72D297353CC}">
                <c16:uniqueId val="{00000003-F285-45DE-AF05-CA4873001057}"/>
              </c:ext>
            </c:extLst>
          </c:dPt>
          <c:dLbls>
            <c:dLbl>
              <c:idx val="0"/>
              <c:layout>
                <c:manualLayout>
                  <c:x val="8.1088657379831369E-2"/>
                  <c:y val="-0.11377651042594905"/>
                </c:manualLayout>
              </c:layout>
              <c:tx>
                <c:rich>
                  <a:bodyPr/>
                  <a:lstStyle/>
                  <a:p>
                    <a:fld id="{F8E91002-E743-4C40-BDFC-20A40DD98297}" type="VALUE">
                      <a:rPr lang="en-US"/>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F285-45DE-AF05-CA4873001057}"/>
                </c:ext>
              </c:extLst>
            </c:dLbl>
            <c:dLbl>
              <c:idx val="1"/>
              <c:delete val="1"/>
              <c:extLst>
                <c:ext xmlns:c15="http://schemas.microsoft.com/office/drawing/2012/chart" uri="{CE6537A1-D6FC-4f65-9D91-7224C49458BB}"/>
                <c:ext xmlns:c16="http://schemas.microsoft.com/office/drawing/2014/chart" uri="{C3380CC4-5D6E-409C-BE32-E72D297353CC}">
                  <c16:uniqueId val="{00000003-F285-45DE-AF05-CA4873001057}"/>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donut!$B$2:$C$2</c:f>
              <c:numCache>
                <c:formatCode>0.00</c:formatCode>
                <c:ptCount val="2"/>
                <c:pt idx="0" formatCode="0.0">
                  <c:v>9.9</c:v>
                </c:pt>
                <c:pt idx="1">
                  <c:v>100</c:v>
                </c:pt>
              </c:numCache>
            </c:numRef>
          </c:val>
          <c:extLst>
            <c:ext xmlns:c16="http://schemas.microsoft.com/office/drawing/2014/chart" uri="{C3380CC4-5D6E-409C-BE32-E72D297353CC}">
              <c16:uniqueId val="{00000004-F285-45DE-AF05-CA4873001057}"/>
            </c:ext>
          </c:extLst>
        </c:ser>
        <c:ser>
          <c:idx val="1"/>
          <c:order val="1"/>
          <c:spPr>
            <a:solidFill>
              <a:schemeClr val="bg1">
                <a:lumMod val="85000"/>
              </a:schemeClr>
            </a:solidFill>
          </c:spPr>
          <c:dPt>
            <c:idx val="0"/>
            <c:bubble3D val="0"/>
            <c:spPr>
              <a:solidFill>
                <a:srgbClr val="156082"/>
              </a:solidFill>
              <a:ln w="19050">
                <a:solidFill>
                  <a:schemeClr val="lt1"/>
                </a:solidFill>
              </a:ln>
              <a:effectLst/>
            </c:spPr>
            <c:extLst>
              <c:ext xmlns:c16="http://schemas.microsoft.com/office/drawing/2014/chart" uri="{C3380CC4-5D6E-409C-BE32-E72D297353CC}">
                <c16:uniqueId val="{00000006-F285-45DE-AF05-CA4873001057}"/>
              </c:ext>
            </c:extLst>
          </c:dPt>
          <c:dPt>
            <c:idx val="1"/>
            <c:bubble3D val="0"/>
            <c:spPr>
              <a:solidFill>
                <a:schemeClr val="tx2">
                  <a:lumMod val="10000"/>
                  <a:lumOff val="90000"/>
                </a:schemeClr>
              </a:solidFill>
              <a:ln w="19050">
                <a:solidFill>
                  <a:schemeClr val="lt1"/>
                </a:solidFill>
              </a:ln>
              <a:effectLst/>
            </c:spPr>
            <c:extLst>
              <c:ext xmlns:c16="http://schemas.microsoft.com/office/drawing/2014/chart" uri="{C3380CC4-5D6E-409C-BE32-E72D297353CC}">
                <c16:uniqueId val="{00000008-F285-45DE-AF05-CA4873001057}"/>
              </c:ext>
            </c:extLst>
          </c:dPt>
          <c:dLbls>
            <c:dLbl>
              <c:idx val="0"/>
              <c:layout>
                <c:manualLayout>
                  <c:x val="6.8265910277533884E-2"/>
                  <c:y val="-4.3443589996627049E-2"/>
                </c:manualLayout>
              </c:layout>
              <c:tx>
                <c:rich>
                  <a:bodyPr/>
                  <a:lstStyle/>
                  <a:p>
                    <a:fld id="{29C90396-2ABD-45CD-8127-B6A8D28D3FD5}" type="VALUE">
                      <a:rPr lang="en-US"/>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F285-45DE-AF05-CA4873001057}"/>
                </c:ext>
              </c:extLst>
            </c:dLbl>
            <c:dLbl>
              <c:idx val="1"/>
              <c:delete val="1"/>
              <c:extLst>
                <c:ext xmlns:c15="http://schemas.microsoft.com/office/drawing/2012/chart" uri="{CE6537A1-D6FC-4f65-9D91-7224C49458BB}"/>
                <c:ext xmlns:c16="http://schemas.microsoft.com/office/drawing/2014/chart" uri="{C3380CC4-5D6E-409C-BE32-E72D297353CC}">
                  <c16:uniqueId val="{00000008-F285-45DE-AF05-CA4873001057}"/>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donut!$B$3:$C$3</c:f>
              <c:numCache>
                <c:formatCode>0.00</c:formatCode>
                <c:ptCount val="2"/>
                <c:pt idx="0">
                  <c:v>22.73</c:v>
                </c:pt>
                <c:pt idx="1">
                  <c:v>100</c:v>
                </c:pt>
              </c:numCache>
            </c:numRef>
          </c:val>
          <c:extLst>
            <c:ext xmlns:c16="http://schemas.microsoft.com/office/drawing/2014/chart" uri="{C3380CC4-5D6E-409C-BE32-E72D297353CC}">
              <c16:uniqueId val="{00000009-F285-45DE-AF05-CA4873001057}"/>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set C.xlsx]Pivot Tables!PivotTable19</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'Pivot Tables'!$D$35</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Tables'!$C$36:$C$38</c:f>
              <c:strCache>
                <c:ptCount val="2"/>
                <c:pt idx="0">
                  <c:v>control</c:v>
                </c:pt>
                <c:pt idx="1">
                  <c:v>recommendation</c:v>
                </c:pt>
              </c:strCache>
            </c:strRef>
          </c:cat>
          <c:val>
            <c:numRef>
              <c:f>'Pivot Tables'!$D$36:$D$38</c:f>
              <c:numCache>
                <c:formatCode>0%</c:formatCode>
                <c:ptCount val="2"/>
                <c:pt idx="0">
                  <c:v>0.42818428184281843</c:v>
                </c:pt>
                <c:pt idx="1">
                  <c:v>0.57181571815718157</c:v>
                </c:pt>
              </c:numCache>
            </c:numRef>
          </c:val>
          <c:extLst>
            <c:ext xmlns:c16="http://schemas.microsoft.com/office/drawing/2014/chart" uri="{C3380CC4-5D6E-409C-BE32-E72D297353CC}">
              <c16:uniqueId val="{00000000-DAB7-47C1-8602-45D8A3A244CF}"/>
            </c:ext>
          </c:extLst>
        </c:ser>
        <c:dLbls>
          <c:showLegendKey val="0"/>
          <c:showVal val="1"/>
          <c:showCatName val="0"/>
          <c:showSerName val="0"/>
          <c:showPercent val="0"/>
          <c:showBubbleSize val="0"/>
        </c:dLbls>
        <c:gapWidth val="50"/>
        <c:overlap val="100"/>
        <c:axId val="243372608"/>
        <c:axId val="243370208"/>
      </c:barChart>
      <c:catAx>
        <c:axId val="243372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venir Next LT Pro Demi" panose="020B0704020202020204" pitchFamily="34" charset="0"/>
                <a:ea typeface="+mn-ea"/>
                <a:cs typeface="+mn-cs"/>
              </a:defRPr>
            </a:pPr>
            <a:endParaRPr lang="en-US"/>
          </a:p>
        </c:txPr>
        <c:crossAx val="243370208"/>
        <c:crosses val="autoZero"/>
        <c:auto val="1"/>
        <c:lblAlgn val="ctr"/>
        <c:lblOffset val="100"/>
        <c:noMultiLvlLbl val="0"/>
      </c:catAx>
      <c:valAx>
        <c:axId val="243370208"/>
        <c:scaling>
          <c:orientation val="minMax"/>
        </c:scaling>
        <c:delete val="1"/>
        <c:axPos val="b"/>
        <c:numFmt formatCode="0%" sourceLinked="1"/>
        <c:majorTickMark val="none"/>
        <c:minorTickMark val="none"/>
        <c:tickLblPos val="nextTo"/>
        <c:crossAx val="2433726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set C.xlsx]Pivot Tables!PivotTable20</c:name>
    <c:fmtId val="-1"/>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E7EAF3"/>
          </a:solidFill>
          <a:ln w="19050">
            <a:solidFill>
              <a:schemeClr val="lt1"/>
            </a:solidFill>
          </a:ln>
          <a:effectLst/>
        </c:spPr>
        <c:dLbl>
          <c:idx val="0"/>
          <c:layout>
            <c:manualLayout>
              <c:x val="-0.15551824325331515"/>
              <c:y val="8.3333333333333329E-2"/>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92150A90-34AF-4B3A-A549-1D336950552D}" type="VALUE">
                  <a:rPr lang="en-US">
                    <a:latin typeface="Avenir Next LT Pro Light" panose="020B0304020202020204" pitchFamily="34" charset="0"/>
                  </a:rPr>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latin typeface="Avenir Next LT Pro Light" panose="020B0304020202020204" pitchFamily="34" charset="0"/>
                  </a:rPr>
                  <a:t> non-LMI</a:t>
                </a:r>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267831354142091"/>
                  <c:h val="7.664370078740157E-2"/>
                </c:manualLayout>
              </c15:layout>
              <c15:dlblFieldTable/>
              <c15:showDataLabelsRange val="0"/>
            </c:ext>
          </c:extLst>
        </c:dLbl>
      </c:pivotFmt>
      <c:pivotFmt>
        <c:idx val="2"/>
        <c:spPr>
          <a:solidFill>
            <a:schemeClr val="accent1"/>
          </a:solidFill>
          <a:ln w="19050">
            <a:solidFill>
              <a:schemeClr val="lt1"/>
            </a:solidFill>
          </a:ln>
          <a:effectLst/>
        </c:spPr>
        <c:dLbl>
          <c:idx val="0"/>
          <c:layout>
            <c:manualLayout>
              <c:x val="0.12529070073346033"/>
              <c:y val="-8.1887584036864455E-2"/>
            </c:manualLayout>
          </c:layout>
          <c:tx>
            <c:rich>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19F8DFE1-C1DE-4E37-AA7C-8A0135D8B5B9}" type="VALUE">
                  <a:rPr lang="en-US"/>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dLbl>
          <c:idx val="0"/>
          <c:layout>
            <c:manualLayout>
              <c:x val="0.12529070073346033"/>
              <c:y val="-8.1887584036864455E-2"/>
            </c:manualLayout>
          </c:layout>
          <c:tx>
            <c:rich>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19F8DFE1-C1DE-4E37-AA7C-8A0135D8B5B9}" type="VALUE">
                  <a:rPr lang="en-US"/>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5"/>
        <c:spPr>
          <a:solidFill>
            <a:srgbClr val="E7EAF3"/>
          </a:solidFill>
          <a:ln w="19050">
            <a:solidFill>
              <a:schemeClr val="lt1"/>
            </a:solidFill>
          </a:ln>
          <a:effectLst/>
        </c:spPr>
        <c:dLbl>
          <c:idx val="0"/>
          <c:layout>
            <c:manualLayout>
              <c:x val="-0.15551824325331515"/>
              <c:y val="8.3333333333333329E-2"/>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92150A90-34AF-4B3A-A549-1D336950552D}" type="VALUE">
                  <a:rPr lang="en-US">
                    <a:latin typeface="Avenir Next LT Pro Light" panose="020B0304020202020204" pitchFamily="34" charset="0"/>
                  </a:rPr>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latin typeface="Avenir Next LT Pro Light" panose="020B0304020202020204" pitchFamily="34" charset="0"/>
                  </a:rPr>
                  <a:t> non-LMI</a:t>
                </a:r>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267831354142091"/>
                  <c:h val="7.664370078740157E-2"/>
                </c:manualLayout>
              </c15:layout>
              <c15:dlblFieldTable/>
              <c15:showDataLabelsRange val="0"/>
            </c:ext>
          </c:extLst>
        </c:dLbl>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dLbl>
          <c:idx val="0"/>
          <c:layout>
            <c:manualLayout>
              <c:x val="0.12529070073346033"/>
              <c:y val="-8.1887584036864455E-2"/>
            </c:manualLayout>
          </c:layout>
          <c:tx>
            <c:rich>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19F8DFE1-C1DE-4E37-AA7C-8A0135D8B5B9}" type="VALUE">
                  <a:rPr lang="en-US"/>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8"/>
        <c:spPr>
          <a:solidFill>
            <a:srgbClr val="E7EAF3"/>
          </a:solidFill>
          <a:ln w="19050">
            <a:solidFill>
              <a:schemeClr val="lt1"/>
            </a:solidFill>
          </a:ln>
          <a:effectLst/>
        </c:spPr>
        <c:dLbl>
          <c:idx val="0"/>
          <c:layout>
            <c:manualLayout>
              <c:x val="-0.15551824325331515"/>
              <c:y val="8.3333333333333329E-2"/>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92150A90-34AF-4B3A-A549-1D336950552D}" type="VALUE">
                  <a:rPr lang="en-US">
                    <a:latin typeface="Avenir Next LT Pro Light" panose="020B0304020202020204" pitchFamily="34" charset="0"/>
                  </a:rPr>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latin typeface="Avenir Next LT Pro Light" panose="020B0304020202020204" pitchFamily="34" charset="0"/>
                  </a:rPr>
                  <a:t> non-LMI</a:t>
                </a:r>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267831354142091"/>
                  <c:h val="7.664370078740157E-2"/>
                </c:manualLayout>
              </c15:layout>
              <c15:dlblFieldTable/>
              <c15:showDataLabelsRange val="0"/>
            </c:ext>
          </c:extLst>
        </c:dLbl>
      </c:pivotFmt>
    </c:pivotFmts>
    <c:plotArea>
      <c:layout/>
      <c:doughnutChart>
        <c:varyColors val="1"/>
        <c:ser>
          <c:idx val="0"/>
          <c:order val="0"/>
          <c:tx>
            <c:strRef>
              <c:f>'Pivot Tables'!$D$41</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FCB-4BA0-A145-3A8264547DB8}"/>
              </c:ext>
            </c:extLst>
          </c:dPt>
          <c:dPt>
            <c:idx val="1"/>
            <c:bubble3D val="0"/>
            <c:spPr>
              <a:solidFill>
                <a:srgbClr val="E7EAF3"/>
              </a:solidFill>
              <a:ln w="19050">
                <a:solidFill>
                  <a:schemeClr val="lt1"/>
                </a:solidFill>
              </a:ln>
              <a:effectLst/>
            </c:spPr>
            <c:extLst>
              <c:ext xmlns:c16="http://schemas.microsoft.com/office/drawing/2014/chart" uri="{C3380CC4-5D6E-409C-BE32-E72D297353CC}">
                <c16:uniqueId val="{00000003-0FCB-4BA0-A145-3A8264547DB8}"/>
              </c:ext>
            </c:extLst>
          </c:dPt>
          <c:dLbls>
            <c:dLbl>
              <c:idx val="0"/>
              <c:layout>
                <c:manualLayout>
                  <c:x val="0.12529070073346033"/>
                  <c:y val="-8.1887584036864455E-2"/>
                </c:manualLayout>
              </c:layout>
              <c:tx>
                <c:rich>
                  <a:bodyPr/>
                  <a:lstStyle/>
                  <a:p>
                    <a:fld id="{19F8DFE1-C1DE-4E37-AA7C-8A0135D8B5B9}" type="VALUE">
                      <a:rPr lang="en-US"/>
                      <a:pPr/>
                      <a:t>[VALUE]</a:t>
                    </a:fld>
                    <a:r>
                      <a:rPr lang="en-US" baseline="0"/>
                      <a:t> LMI</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0FCB-4BA0-A145-3A8264547DB8}"/>
                </c:ext>
              </c:extLst>
            </c:dLbl>
            <c:dLbl>
              <c:idx val="1"/>
              <c:layout>
                <c:manualLayout>
                  <c:x val="-0.15551824325331515"/>
                  <c:y val="8.3333333333333329E-2"/>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92150A90-34AF-4B3A-A549-1D336950552D}" type="VALUE">
                      <a:rPr lang="en-US">
                        <a:latin typeface="Avenir Next LT Pro Light" panose="020B0304020202020204" pitchFamily="34" charset="0"/>
                      </a:rPr>
                      <a:pPr>
                        <a:defRPr sz="1200">
                          <a:latin typeface="Avenir Next LT Pro Light" panose="020B0304020202020204" pitchFamily="34" charset="0"/>
                        </a:defRPr>
                      </a:pPr>
                      <a:t>[VALUE]</a:t>
                    </a:fld>
                    <a:r>
                      <a:rPr lang="en-US" baseline="0">
                        <a:latin typeface="Avenir Next LT Pro Light" panose="020B0304020202020204" pitchFamily="34" charset="0"/>
                      </a:rPr>
                      <a:t> non-LMI</a:t>
                    </a:r>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267831354142091"/>
                      <c:h val="7.664370078740157E-2"/>
                    </c:manualLayout>
                  </c15:layout>
                  <c15:dlblFieldTable/>
                  <c15:showDataLabelsRange val="0"/>
                </c:ext>
                <c:ext xmlns:c16="http://schemas.microsoft.com/office/drawing/2014/chart" uri="{C3380CC4-5D6E-409C-BE32-E72D297353CC}">
                  <c16:uniqueId val="{00000003-0FCB-4BA0-A145-3A8264547DB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Tables'!$C$42:$C$44</c:f>
              <c:strCache>
                <c:ptCount val="2"/>
                <c:pt idx="0">
                  <c:v>LMI</c:v>
                </c:pt>
                <c:pt idx="1">
                  <c:v>non-LMI</c:v>
                </c:pt>
              </c:strCache>
            </c:strRef>
          </c:cat>
          <c:val>
            <c:numRef>
              <c:f>'Pivot Tables'!$D$42:$D$44</c:f>
              <c:numCache>
                <c:formatCode>0%</c:formatCode>
                <c:ptCount val="2"/>
                <c:pt idx="0">
                  <c:v>0.50677506775067749</c:v>
                </c:pt>
                <c:pt idx="1">
                  <c:v>0.49322493224932251</c:v>
                </c:pt>
              </c:numCache>
            </c:numRef>
          </c:val>
          <c:extLst>
            <c:ext xmlns:c16="http://schemas.microsoft.com/office/drawing/2014/chart" uri="{C3380CC4-5D6E-409C-BE32-E72D297353CC}">
              <c16:uniqueId val="{00000004-0FCB-4BA0-A145-3A8264547DB8}"/>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set C.xlsx]Pivot Tables!PivotTable21</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E7EAF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0B890525-D098-427F-AC50-DFDED0315C3A}"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3"/>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53322FE5-FB38-46BE-9396-B45AAA26C507}"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4"/>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690BB267-09C8-4880-9CF6-8D0F2C983844}"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5"/>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2DA51F4E-A115-40E7-AEE9-70BC91119E22}"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6"/>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E22CD689-EEDF-4508-AA4B-547D877A0E37}"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7"/>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25EDE047-32F1-426F-92B6-5EBDFB64433B}"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E22CD689-EEDF-4508-AA4B-547D877A0E37}"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0"/>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0B890525-D098-427F-AC50-DFDED0315C3A}"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1"/>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25EDE047-32F1-426F-92B6-5EBDFB64433B}"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2"/>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53322FE5-FB38-46BE-9396-B45AAA26C507}"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3"/>
        <c:spPr>
          <a:solidFill>
            <a:srgbClr val="E7EAF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690BB267-09C8-4880-9CF6-8D0F2C983844}"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5"/>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2DA51F4E-A115-40E7-AEE9-70BC91119E22}"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E22CD689-EEDF-4508-AA4B-547D877A0E37}"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8"/>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0B890525-D098-427F-AC50-DFDED0315C3A}"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9"/>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25EDE047-32F1-426F-92B6-5EBDFB64433B}"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20"/>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53322FE5-FB38-46BE-9396-B45AAA26C507}"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21"/>
        <c:spPr>
          <a:solidFill>
            <a:srgbClr val="E7EAF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2"/>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690BB267-09C8-4880-9CF6-8D0F2C983844}"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23"/>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2DA51F4E-A115-40E7-AEE9-70BC91119E22}"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s>
    <c:plotArea>
      <c:layout/>
      <c:barChart>
        <c:barDir val="col"/>
        <c:grouping val="stacked"/>
        <c:varyColors val="0"/>
        <c:ser>
          <c:idx val="0"/>
          <c:order val="0"/>
          <c:tx>
            <c:strRef>
              <c:f>'Pivot Tables'!$J$35:$J$36</c:f>
              <c:strCache>
                <c:ptCount val="1"/>
                <c:pt idx="0">
                  <c:v>LMI</c:v>
                </c:pt>
              </c:strCache>
            </c:strRef>
          </c:tx>
          <c:spPr>
            <a:solidFill>
              <a:schemeClr val="accent1"/>
            </a:solidFill>
            <a:ln>
              <a:noFill/>
            </a:ln>
            <a:effectLst/>
          </c:spPr>
          <c:invertIfNegative val="0"/>
          <c:dLbls>
            <c:dLbl>
              <c:idx val="0"/>
              <c:tx>
                <c:rich>
                  <a:bodyPr/>
                  <a:lstStyle/>
                  <a:p>
                    <a:fld id="{E22CD689-EEDF-4508-AA4B-547D877A0E37}" type="VALUE">
                      <a:rPr lang="en-US"/>
                      <a:pPr/>
                      <a:t>[VALUE]</a:t>
                    </a:fld>
                    <a:r>
                      <a:rPr lang="en-US"/>
                      <a:t> LMI</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3735-4052-985B-35EA949141C2}"/>
                </c:ext>
              </c:extLst>
            </c:dLbl>
            <c:dLbl>
              <c:idx val="1"/>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0B890525-D098-427F-AC50-DFDED0315C3A}" type="VALUE">
                      <a:rPr lang="en-US"/>
                      <a:pPr>
                        <a:defRPr sz="1200">
                          <a:solidFill>
                            <a:srgbClr val="156082"/>
                          </a:solidFill>
                          <a:latin typeface="Avenir Next LT Pro Light" panose="020B0304020202020204" pitchFamily="34" charset="0"/>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3735-4052-985B-35EA949141C2}"/>
                </c:ext>
              </c:extLst>
            </c:dLbl>
            <c:dLbl>
              <c:idx val="2"/>
              <c:tx>
                <c:rich>
                  <a:bodyPr/>
                  <a:lstStyle/>
                  <a:p>
                    <a:fld id="{25EDE047-32F1-426F-92B6-5EBDFB64433B}" type="VALUE">
                      <a:rPr lang="en-US"/>
                      <a:pPr/>
                      <a:t>[VALUE]</a:t>
                    </a:fld>
                    <a:r>
                      <a:rPr lang="en-US"/>
                      <a:t> LMI</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3735-4052-985B-35EA949141C2}"/>
                </c:ext>
              </c:extLst>
            </c:dLbl>
            <c:dLbl>
              <c:idx val="3"/>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53322FE5-FB38-46BE-9396-B45AAA26C507}" type="VALUE">
                      <a:rPr lang="en-US"/>
                      <a:pPr>
                        <a:defRPr sz="1200">
                          <a:solidFill>
                            <a:srgbClr val="156082"/>
                          </a:solidFill>
                          <a:latin typeface="Avenir Next LT Pro Light" panose="020B0304020202020204" pitchFamily="34" charset="0"/>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735-4052-985B-35EA949141C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'Pivot Tables'!$I$37:$I$43</c:f>
              <c:multiLvlStrCache>
                <c:ptCount val="4"/>
                <c:lvl>
                  <c:pt idx="0">
                    <c:v>contributed</c:v>
                  </c:pt>
                  <c:pt idx="1">
                    <c:v>closed</c:v>
                  </c:pt>
                  <c:pt idx="2">
                    <c:v>contributed</c:v>
                  </c:pt>
                  <c:pt idx="3">
                    <c:v>closed</c:v>
                  </c:pt>
                </c:lvl>
                <c:lvl>
                  <c:pt idx="0">
                    <c:v>control</c:v>
                  </c:pt>
                  <c:pt idx="2">
                    <c:v>recommendation</c:v>
                  </c:pt>
                </c:lvl>
              </c:multiLvlStrCache>
            </c:multiLvlStrRef>
          </c:cat>
          <c:val>
            <c:numRef>
              <c:f>'Pivot Tables'!$J$37:$J$43</c:f>
              <c:numCache>
                <c:formatCode>General</c:formatCode>
                <c:ptCount val="4"/>
                <c:pt idx="0">
                  <c:v>92</c:v>
                </c:pt>
                <c:pt idx="1">
                  <c:v>2</c:v>
                </c:pt>
                <c:pt idx="2">
                  <c:v>91</c:v>
                </c:pt>
                <c:pt idx="3">
                  <c:v>2</c:v>
                </c:pt>
              </c:numCache>
            </c:numRef>
          </c:val>
          <c:extLst>
            <c:ext xmlns:c16="http://schemas.microsoft.com/office/drawing/2014/chart" uri="{C3380CC4-5D6E-409C-BE32-E72D297353CC}">
              <c16:uniqueId val="{00000004-3735-4052-985B-35EA949141C2}"/>
            </c:ext>
          </c:extLst>
        </c:ser>
        <c:ser>
          <c:idx val="1"/>
          <c:order val="1"/>
          <c:tx>
            <c:strRef>
              <c:f>'Pivot Tables'!$K$35:$K$36</c:f>
              <c:strCache>
                <c:ptCount val="1"/>
                <c:pt idx="0">
                  <c:v>non-LMI</c:v>
                </c:pt>
              </c:strCache>
            </c:strRef>
          </c:tx>
          <c:spPr>
            <a:solidFill>
              <a:srgbClr val="E7EAF3"/>
            </a:solidFill>
            <a:ln>
              <a:noFill/>
            </a:ln>
            <a:effectLst/>
          </c:spPr>
          <c:invertIfNegative val="0"/>
          <c:dLbls>
            <c:dLbl>
              <c:idx val="0"/>
              <c:tx>
                <c:rich>
                  <a:bodyPr/>
                  <a:lstStyle/>
                  <a:p>
                    <a:fld id="{690BB267-09C8-4880-9CF6-8D0F2C983844}" type="VALUE">
                      <a:rPr lang="en-US"/>
                      <a:pPr/>
                      <a:t>[VALUE]</a:t>
                    </a:fld>
                    <a:r>
                      <a:rPr lang="en-US"/>
                      <a:t> non-LMI</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3735-4052-985B-35EA949141C2}"/>
                </c:ext>
              </c:extLst>
            </c:dLbl>
            <c:dLbl>
              <c:idx val="2"/>
              <c:tx>
                <c:rich>
                  <a:bodyPr/>
                  <a:lstStyle/>
                  <a:p>
                    <a:fld id="{2DA51F4E-A115-40E7-AEE9-70BC91119E22}" type="VALUE">
                      <a:rPr lang="en-US"/>
                      <a:pPr/>
                      <a:t>[VALUE]</a:t>
                    </a:fld>
                    <a:r>
                      <a:rPr lang="en-US"/>
                      <a:t> non-LMI</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3735-4052-985B-35EA949141C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'Pivot Tables'!$I$37:$I$43</c:f>
              <c:multiLvlStrCache>
                <c:ptCount val="4"/>
                <c:lvl>
                  <c:pt idx="0">
                    <c:v>contributed</c:v>
                  </c:pt>
                  <c:pt idx="1">
                    <c:v>closed</c:v>
                  </c:pt>
                  <c:pt idx="2">
                    <c:v>contributed</c:v>
                  </c:pt>
                  <c:pt idx="3">
                    <c:v>closed</c:v>
                  </c:pt>
                </c:lvl>
                <c:lvl>
                  <c:pt idx="0">
                    <c:v>control</c:v>
                  </c:pt>
                  <c:pt idx="2">
                    <c:v>recommendation</c:v>
                  </c:pt>
                </c:lvl>
              </c:multiLvlStrCache>
            </c:multiLvlStrRef>
          </c:cat>
          <c:val>
            <c:numRef>
              <c:f>'Pivot Tables'!$K$37:$K$43</c:f>
              <c:numCache>
                <c:formatCode>General</c:formatCode>
                <c:ptCount val="4"/>
                <c:pt idx="0">
                  <c:v>64</c:v>
                </c:pt>
                <c:pt idx="2">
                  <c:v>118</c:v>
                </c:pt>
              </c:numCache>
            </c:numRef>
          </c:val>
          <c:extLst>
            <c:ext xmlns:c16="http://schemas.microsoft.com/office/drawing/2014/chart" uri="{C3380CC4-5D6E-409C-BE32-E72D297353CC}">
              <c16:uniqueId val="{00000007-3735-4052-985B-35EA949141C2}"/>
            </c:ext>
          </c:extLst>
        </c:ser>
        <c:dLbls>
          <c:showLegendKey val="0"/>
          <c:showVal val="1"/>
          <c:showCatName val="0"/>
          <c:showSerName val="0"/>
          <c:showPercent val="0"/>
          <c:showBubbleSize val="0"/>
        </c:dLbls>
        <c:gapWidth val="50"/>
        <c:overlap val="100"/>
        <c:axId val="243371168"/>
        <c:axId val="243372128"/>
      </c:barChart>
      <c:catAx>
        <c:axId val="2433711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venir Next LT Pro Demi" panose="020B0704020202020204" pitchFamily="34" charset="0"/>
                <a:ea typeface="+mn-ea"/>
                <a:cs typeface="+mn-cs"/>
              </a:defRPr>
            </a:pPr>
            <a:endParaRPr lang="en-US"/>
          </a:p>
        </c:txPr>
        <c:crossAx val="243372128"/>
        <c:crosses val="autoZero"/>
        <c:auto val="1"/>
        <c:lblAlgn val="ctr"/>
        <c:lblOffset val="100"/>
        <c:noMultiLvlLbl val="0"/>
      </c:catAx>
      <c:valAx>
        <c:axId val="243372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venir Next LT Pro Light" panose="020B0304020202020204" pitchFamily="34" charset="0"/>
                <a:ea typeface="+mn-ea"/>
                <a:cs typeface="+mn-cs"/>
              </a:defRPr>
            </a:pPr>
            <a:endParaRPr lang="en-US"/>
          </a:p>
        </c:txPr>
        <c:crossAx val="243371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image" Target="../media/image9.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g"/><Relationship Id="rId1"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824287-FB28-4B09-B8F0-7727B82DB400}" type="doc">
      <dgm:prSet loTypeId="urn:microsoft.com/office/officeart/2011/layout/CircleProcess" loCatId="process" qsTypeId="urn:microsoft.com/office/officeart/2005/8/quickstyle/simple1" qsCatId="simple" csTypeId="urn:microsoft.com/office/officeart/2005/8/colors/accent2_3" csCatId="accent2" phldr="1"/>
      <dgm:spPr/>
      <dgm:t>
        <a:bodyPr/>
        <a:lstStyle/>
        <a:p>
          <a:endParaRPr lang="en-US"/>
        </a:p>
      </dgm:t>
    </dgm:pt>
    <dgm:pt modelId="{662C6B54-EB9B-4C44-9195-3ADCB1CDD851}">
      <dgm:prSet phldrT="[Text]"/>
      <dgm:spPr/>
      <dgm:t>
        <a:bodyPr/>
        <a:lstStyle/>
        <a:p>
          <a:r>
            <a:rPr lang="en-US" dirty="0"/>
            <a:t>Jan 2017</a:t>
          </a:r>
          <a:br>
            <a:rPr lang="en-US" dirty="0"/>
          </a:br>
          <a:r>
            <a:rPr lang="en-US" dirty="0"/>
            <a:t>to</a:t>
          </a:r>
          <a:br>
            <a:rPr lang="en-US" dirty="0"/>
          </a:br>
          <a:r>
            <a:rPr lang="en-US" dirty="0"/>
            <a:t>Jul 2018</a:t>
          </a:r>
        </a:p>
      </dgm:t>
    </dgm:pt>
    <dgm:pt modelId="{6D146BB3-50A9-4D18-9065-0E1A0E26FAF1}" type="parTrans" cxnId="{8E9F3EAC-95B2-48DD-902C-512473B1FF31}">
      <dgm:prSet/>
      <dgm:spPr/>
      <dgm:t>
        <a:bodyPr/>
        <a:lstStyle/>
        <a:p>
          <a:endParaRPr lang="en-US"/>
        </a:p>
      </dgm:t>
    </dgm:pt>
    <dgm:pt modelId="{F84E21D4-DC7E-4A52-9FA3-23BAF1EE5F5B}" type="sibTrans" cxnId="{8E9F3EAC-95B2-48DD-902C-512473B1FF31}">
      <dgm:prSet/>
      <dgm:spPr/>
      <dgm:t>
        <a:bodyPr/>
        <a:lstStyle/>
        <a:p>
          <a:endParaRPr lang="en-US"/>
        </a:p>
      </dgm:t>
    </dgm:pt>
    <dgm:pt modelId="{4147AC84-4133-4D7A-9446-86E63C7D6BBC}">
      <dgm:prSet phldrT="[Text]"/>
      <dgm:spPr/>
      <dgm:t>
        <a:bodyPr/>
        <a:lstStyle/>
        <a:p>
          <a:r>
            <a:rPr lang="en-US" dirty="0"/>
            <a:t>Aug 2018</a:t>
          </a:r>
        </a:p>
      </dgm:t>
    </dgm:pt>
    <dgm:pt modelId="{DC1F9EA7-6E01-4BD7-8EA9-E1EC5DF6A5C3}" type="parTrans" cxnId="{ABC08DE9-BF5E-4F67-8DC4-845F4A7604AD}">
      <dgm:prSet/>
      <dgm:spPr/>
      <dgm:t>
        <a:bodyPr/>
        <a:lstStyle/>
        <a:p>
          <a:endParaRPr lang="en-US"/>
        </a:p>
      </dgm:t>
    </dgm:pt>
    <dgm:pt modelId="{58E66F3A-6A1C-4D10-8392-1C0874CA943E}" type="sibTrans" cxnId="{ABC08DE9-BF5E-4F67-8DC4-845F4A7604AD}">
      <dgm:prSet/>
      <dgm:spPr/>
      <dgm:t>
        <a:bodyPr/>
        <a:lstStyle/>
        <a:p>
          <a:endParaRPr lang="en-US"/>
        </a:p>
      </dgm:t>
    </dgm:pt>
    <dgm:pt modelId="{22AE7CA1-7D42-43B6-ABBE-FCB44FD0D991}">
      <dgm:prSet phldrT="[Text]"/>
      <dgm:spPr/>
      <dgm:t>
        <a:bodyPr/>
        <a:lstStyle/>
        <a:p>
          <a:r>
            <a:rPr lang="en-US" dirty="0"/>
            <a:t>Dec 2018</a:t>
          </a:r>
        </a:p>
      </dgm:t>
    </dgm:pt>
    <dgm:pt modelId="{88E7B301-5DA3-41B3-8FF7-76BC93C19E9A}" type="parTrans" cxnId="{17B483D6-5203-475F-BD7A-1347BB07790F}">
      <dgm:prSet/>
      <dgm:spPr/>
      <dgm:t>
        <a:bodyPr/>
        <a:lstStyle/>
        <a:p>
          <a:endParaRPr lang="en-US"/>
        </a:p>
      </dgm:t>
    </dgm:pt>
    <dgm:pt modelId="{8998A47F-54BD-4711-8D82-2EC3137051A3}" type="sibTrans" cxnId="{17B483D6-5203-475F-BD7A-1347BB07790F}">
      <dgm:prSet/>
      <dgm:spPr/>
      <dgm:t>
        <a:bodyPr/>
        <a:lstStyle/>
        <a:p>
          <a:endParaRPr lang="en-US"/>
        </a:p>
      </dgm:t>
    </dgm:pt>
    <dgm:pt modelId="{25337743-2573-4F68-9882-8F34BEC1FEA3}">
      <dgm:prSet phldrT="[Text]"/>
      <dgm:spPr/>
      <dgm:t>
        <a:bodyPr/>
        <a:lstStyle/>
        <a:p>
          <a:pPr indent="0">
            <a:buNone/>
          </a:pPr>
          <a:r>
            <a:rPr lang="en-US" dirty="0">
              <a:solidFill>
                <a:schemeClr val="tx1"/>
              </a:solidFill>
            </a:rPr>
            <a:t>Automatic enrollment </a:t>
          </a:r>
          <a:br>
            <a:rPr lang="en-US" dirty="0">
              <a:solidFill>
                <a:schemeClr val="tx1"/>
              </a:solidFill>
            </a:rPr>
          </a:br>
          <a:r>
            <a:rPr lang="en-US" dirty="0">
              <a:solidFill>
                <a:schemeClr val="tx1"/>
              </a:solidFill>
            </a:rPr>
            <a:t>into TSP, with </a:t>
          </a:r>
          <a:br>
            <a:rPr lang="en-US" dirty="0">
              <a:solidFill>
                <a:schemeClr val="tx1"/>
              </a:solidFill>
            </a:rPr>
          </a:br>
          <a:r>
            <a:rPr lang="en-US" dirty="0">
              <a:solidFill>
                <a:schemeClr val="tx1"/>
              </a:solidFill>
            </a:rPr>
            <a:t>3% match</a:t>
          </a:r>
        </a:p>
      </dgm:t>
    </dgm:pt>
    <dgm:pt modelId="{EE580B7C-54DA-4BB7-AAFF-BB49100ED42C}" type="parTrans" cxnId="{848963F3-2793-4FE3-9DB2-AC07799C3AAA}">
      <dgm:prSet/>
      <dgm:spPr/>
      <dgm:t>
        <a:bodyPr/>
        <a:lstStyle/>
        <a:p>
          <a:endParaRPr lang="en-US"/>
        </a:p>
      </dgm:t>
    </dgm:pt>
    <dgm:pt modelId="{588B2B50-1B2D-477A-952F-27E76527E35D}" type="sibTrans" cxnId="{848963F3-2793-4FE3-9DB2-AC07799C3AAA}">
      <dgm:prSet/>
      <dgm:spPr/>
      <dgm:t>
        <a:bodyPr/>
        <a:lstStyle/>
        <a:p>
          <a:endParaRPr lang="en-US"/>
        </a:p>
      </dgm:t>
    </dgm:pt>
    <dgm:pt modelId="{C8A45745-06A4-4CD3-B12F-E18A094429D6}">
      <dgm:prSet phldrT="[Text]"/>
      <dgm:spPr/>
      <dgm:t>
        <a:bodyPr/>
        <a:lstStyle/>
        <a:p>
          <a:r>
            <a:rPr lang="en-US" dirty="0"/>
            <a:t>Sep 2018</a:t>
          </a:r>
        </a:p>
      </dgm:t>
    </dgm:pt>
    <dgm:pt modelId="{0F82DE0C-5066-45D7-ACE5-53D80A53BEC8}" type="parTrans" cxnId="{0F0C1AF1-F085-4818-A48B-F41D032E7982}">
      <dgm:prSet/>
      <dgm:spPr/>
      <dgm:t>
        <a:bodyPr/>
        <a:lstStyle/>
        <a:p>
          <a:endParaRPr lang="en-US"/>
        </a:p>
      </dgm:t>
    </dgm:pt>
    <dgm:pt modelId="{3922F6E1-403B-4CE4-BC19-8B883393F82C}" type="sibTrans" cxnId="{0F0C1AF1-F085-4818-A48B-F41D032E7982}">
      <dgm:prSet/>
      <dgm:spPr/>
      <dgm:t>
        <a:bodyPr/>
        <a:lstStyle/>
        <a:p>
          <a:endParaRPr lang="en-US"/>
        </a:p>
      </dgm:t>
    </dgm:pt>
    <dgm:pt modelId="{7D657C7B-CEF7-4D8B-BD5B-D5C00C903DE9}">
      <dgm:prSet phldrT="[Text]"/>
      <dgm:spPr/>
      <dgm:t>
        <a:bodyPr/>
        <a:lstStyle/>
        <a:p>
          <a:pPr indent="0">
            <a:buNone/>
          </a:pPr>
          <a:r>
            <a:rPr lang="en-US" dirty="0"/>
            <a:t>Email reminders to enrollees</a:t>
          </a:r>
        </a:p>
      </dgm:t>
    </dgm:pt>
    <dgm:pt modelId="{5F3A7FEE-EF0F-45DE-AC00-843AC56BAAE7}" type="parTrans" cxnId="{0823190E-862D-43A4-84A9-4CFB686CD8A9}">
      <dgm:prSet/>
      <dgm:spPr/>
      <dgm:t>
        <a:bodyPr/>
        <a:lstStyle/>
        <a:p>
          <a:endParaRPr lang="en-US"/>
        </a:p>
      </dgm:t>
    </dgm:pt>
    <dgm:pt modelId="{4DF73A60-4B7C-4202-B4AB-829E4A58D5B7}" type="sibTrans" cxnId="{0823190E-862D-43A4-84A9-4CFB686CD8A9}">
      <dgm:prSet/>
      <dgm:spPr/>
      <dgm:t>
        <a:bodyPr/>
        <a:lstStyle/>
        <a:p>
          <a:endParaRPr lang="en-US"/>
        </a:p>
      </dgm:t>
    </dgm:pt>
    <dgm:pt modelId="{8E4BB68F-D5C9-415E-8618-15D2C998C3C3}">
      <dgm:prSet phldrT="[Text]"/>
      <dgm:spPr/>
      <dgm:t>
        <a:bodyPr/>
        <a:lstStyle/>
        <a:p>
          <a:pPr indent="0">
            <a:buNone/>
          </a:pPr>
          <a:r>
            <a:rPr lang="en-US" dirty="0"/>
            <a:t>Review TSP contributions</a:t>
          </a:r>
        </a:p>
      </dgm:t>
    </dgm:pt>
    <dgm:pt modelId="{7FD47534-6C80-4627-95C0-6A6502292D55}" type="parTrans" cxnId="{995E4820-3CA0-4CCD-8B34-B34D40EC135A}">
      <dgm:prSet/>
      <dgm:spPr/>
      <dgm:t>
        <a:bodyPr/>
        <a:lstStyle/>
        <a:p>
          <a:endParaRPr lang="en-US"/>
        </a:p>
      </dgm:t>
    </dgm:pt>
    <dgm:pt modelId="{A32DB9B5-A3F0-4021-9447-34121C35F74B}" type="sibTrans" cxnId="{995E4820-3CA0-4CCD-8B34-B34D40EC135A}">
      <dgm:prSet/>
      <dgm:spPr/>
      <dgm:t>
        <a:bodyPr/>
        <a:lstStyle/>
        <a:p>
          <a:endParaRPr lang="en-US"/>
        </a:p>
      </dgm:t>
    </dgm:pt>
    <dgm:pt modelId="{0148160D-A918-418A-BB70-FA06C52F9A7A}" type="pres">
      <dgm:prSet presAssocID="{5E824287-FB28-4B09-B8F0-7727B82DB400}" presName="Name0" presStyleCnt="0">
        <dgm:presLayoutVars>
          <dgm:chMax val="11"/>
          <dgm:chPref val="11"/>
          <dgm:dir/>
          <dgm:resizeHandles/>
        </dgm:presLayoutVars>
      </dgm:prSet>
      <dgm:spPr/>
    </dgm:pt>
    <dgm:pt modelId="{51DD91F1-A05C-4FBE-BCBF-989CF804700A}" type="pres">
      <dgm:prSet presAssocID="{22AE7CA1-7D42-43B6-ABBE-FCB44FD0D991}" presName="Accent4" presStyleCnt="0"/>
      <dgm:spPr/>
    </dgm:pt>
    <dgm:pt modelId="{334E2493-6944-4976-A4CA-613677C9D818}" type="pres">
      <dgm:prSet presAssocID="{22AE7CA1-7D42-43B6-ABBE-FCB44FD0D991}" presName="Accent" presStyleLbl="node1" presStyleIdx="0" presStyleCnt="4"/>
      <dgm:spPr/>
    </dgm:pt>
    <dgm:pt modelId="{58AC92EB-76C4-4DB9-80D3-8E84A2F7B9CF}" type="pres">
      <dgm:prSet presAssocID="{22AE7CA1-7D42-43B6-ABBE-FCB44FD0D991}" presName="ParentBackground4" presStyleCnt="0"/>
      <dgm:spPr/>
    </dgm:pt>
    <dgm:pt modelId="{CE477825-EEDB-4AA7-8D4D-6E7D0DF67250}" type="pres">
      <dgm:prSet presAssocID="{22AE7CA1-7D42-43B6-ABBE-FCB44FD0D991}" presName="ParentBackground" presStyleLbl="fgAcc1" presStyleIdx="0" presStyleCnt="4"/>
      <dgm:spPr/>
    </dgm:pt>
    <dgm:pt modelId="{1A423198-401B-49D7-B6B2-54C7282F5D32}" type="pres">
      <dgm:prSet presAssocID="{22AE7CA1-7D42-43B6-ABBE-FCB44FD0D991}" presName="Child4" presStyleLbl="revTx" presStyleIdx="0" presStyleCnt="3">
        <dgm:presLayoutVars>
          <dgm:chMax val="0"/>
          <dgm:chPref val="0"/>
          <dgm:bulletEnabled val="1"/>
        </dgm:presLayoutVars>
      </dgm:prSet>
      <dgm:spPr/>
    </dgm:pt>
    <dgm:pt modelId="{7E2E2059-2DE8-425B-9AE1-14B69B6A6016}" type="pres">
      <dgm:prSet presAssocID="{22AE7CA1-7D42-43B6-ABBE-FCB44FD0D991}" presName="Parent4" presStyleLbl="revTx" presStyleIdx="0" presStyleCnt="3">
        <dgm:presLayoutVars>
          <dgm:chMax val="1"/>
          <dgm:chPref val="1"/>
          <dgm:bulletEnabled val="1"/>
        </dgm:presLayoutVars>
      </dgm:prSet>
      <dgm:spPr/>
    </dgm:pt>
    <dgm:pt modelId="{9A3280BB-1FF2-46DD-8D16-83E621D63F37}" type="pres">
      <dgm:prSet presAssocID="{C8A45745-06A4-4CD3-B12F-E18A094429D6}" presName="Accent3" presStyleCnt="0"/>
      <dgm:spPr/>
    </dgm:pt>
    <dgm:pt modelId="{F3A42D7F-E284-4CCF-8466-8736E9633515}" type="pres">
      <dgm:prSet presAssocID="{C8A45745-06A4-4CD3-B12F-E18A094429D6}" presName="Accent" presStyleLbl="node1" presStyleIdx="1" presStyleCnt="4"/>
      <dgm:spPr/>
    </dgm:pt>
    <dgm:pt modelId="{7E752689-EEEB-4163-BE59-AA4303CCE07E}" type="pres">
      <dgm:prSet presAssocID="{C8A45745-06A4-4CD3-B12F-E18A094429D6}" presName="ParentBackground3" presStyleCnt="0"/>
      <dgm:spPr/>
    </dgm:pt>
    <dgm:pt modelId="{FE8B84AA-765C-4A36-A678-C7A77319D259}" type="pres">
      <dgm:prSet presAssocID="{C8A45745-06A4-4CD3-B12F-E18A094429D6}" presName="ParentBackground" presStyleLbl="fgAcc1" presStyleIdx="1" presStyleCnt="4"/>
      <dgm:spPr/>
    </dgm:pt>
    <dgm:pt modelId="{442EED61-976D-422A-A65A-9FBF6E127ED0}" type="pres">
      <dgm:prSet presAssocID="{C8A45745-06A4-4CD3-B12F-E18A094429D6}" presName="Child3" presStyleLbl="revTx" presStyleIdx="1" presStyleCnt="3">
        <dgm:presLayoutVars>
          <dgm:chMax val="0"/>
          <dgm:chPref val="0"/>
          <dgm:bulletEnabled val="1"/>
        </dgm:presLayoutVars>
      </dgm:prSet>
      <dgm:spPr/>
    </dgm:pt>
    <dgm:pt modelId="{216E7645-4220-4800-8E75-3464C03B22DF}" type="pres">
      <dgm:prSet presAssocID="{C8A45745-06A4-4CD3-B12F-E18A094429D6}" presName="Parent3" presStyleLbl="revTx" presStyleIdx="1" presStyleCnt="3">
        <dgm:presLayoutVars>
          <dgm:chMax val="1"/>
          <dgm:chPref val="1"/>
          <dgm:bulletEnabled val="1"/>
        </dgm:presLayoutVars>
      </dgm:prSet>
      <dgm:spPr/>
    </dgm:pt>
    <dgm:pt modelId="{5D6897A7-3B68-4725-BD62-837EE71C0D0F}" type="pres">
      <dgm:prSet presAssocID="{4147AC84-4133-4D7A-9446-86E63C7D6BBC}" presName="Accent2" presStyleCnt="0"/>
      <dgm:spPr/>
    </dgm:pt>
    <dgm:pt modelId="{71AC9008-153F-4644-BED0-D5DF65AAEFC3}" type="pres">
      <dgm:prSet presAssocID="{4147AC84-4133-4D7A-9446-86E63C7D6BBC}" presName="Accent" presStyleLbl="node1" presStyleIdx="2" presStyleCnt="4"/>
      <dgm:spPr/>
    </dgm:pt>
    <dgm:pt modelId="{BA84ABF8-87B1-48B1-8C44-1C0DAE024C7A}" type="pres">
      <dgm:prSet presAssocID="{4147AC84-4133-4D7A-9446-86E63C7D6BBC}" presName="ParentBackground2" presStyleCnt="0"/>
      <dgm:spPr/>
    </dgm:pt>
    <dgm:pt modelId="{BCB568FF-D3EF-455D-9C8B-996C3EABEC50}" type="pres">
      <dgm:prSet presAssocID="{4147AC84-4133-4D7A-9446-86E63C7D6BBC}" presName="ParentBackground" presStyleLbl="fgAcc1" presStyleIdx="2" presStyleCnt="4"/>
      <dgm:spPr/>
    </dgm:pt>
    <dgm:pt modelId="{5FED72A8-89AE-4267-8496-6104EA2F9200}" type="pres">
      <dgm:prSet presAssocID="{4147AC84-4133-4D7A-9446-86E63C7D6BBC}" presName="Parent2" presStyleLbl="revTx" presStyleIdx="1" presStyleCnt="3">
        <dgm:presLayoutVars>
          <dgm:chMax val="1"/>
          <dgm:chPref val="1"/>
          <dgm:bulletEnabled val="1"/>
        </dgm:presLayoutVars>
      </dgm:prSet>
      <dgm:spPr/>
    </dgm:pt>
    <dgm:pt modelId="{5EFC5236-EE47-4984-B8D6-2BB4742BABB8}" type="pres">
      <dgm:prSet presAssocID="{662C6B54-EB9B-4C44-9195-3ADCB1CDD851}" presName="Accent1" presStyleCnt="0"/>
      <dgm:spPr/>
    </dgm:pt>
    <dgm:pt modelId="{D83E61B1-FA54-47B4-A840-7484C7A99D5E}" type="pres">
      <dgm:prSet presAssocID="{662C6B54-EB9B-4C44-9195-3ADCB1CDD851}" presName="Accent" presStyleLbl="node1" presStyleIdx="3" presStyleCnt="4"/>
      <dgm:spPr/>
    </dgm:pt>
    <dgm:pt modelId="{FDE82702-A2D9-4BF8-9D9B-7BDCEFA2C4FB}" type="pres">
      <dgm:prSet presAssocID="{662C6B54-EB9B-4C44-9195-3ADCB1CDD851}" presName="ParentBackground1" presStyleCnt="0"/>
      <dgm:spPr/>
    </dgm:pt>
    <dgm:pt modelId="{2EDBDBC6-705E-429F-B611-1BE1A8EDC4B8}" type="pres">
      <dgm:prSet presAssocID="{662C6B54-EB9B-4C44-9195-3ADCB1CDD851}" presName="ParentBackground" presStyleLbl="fgAcc1" presStyleIdx="3" presStyleCnt="4"/>
      <dgm:spPr/>
    </dgm:pt>
    <dgm:pt modelId="{33712A8A-66C4-487D-A2A5-E2F1331031D5}" type="pres">
      <dgm:prSet presAssocID="{662C6B54-EB9B-4C44-9195-3ADCB1CDD851}" presName="Child1" presStyleLbl="revTx" presStyleIdx="2" presStyleCnt="3">
        <dgm:presLayoutVars>
          <dgm:chMax val="0"/>
          <dgm:chPref val="0"/>
          <dgm:bulletEnabled val="1"/>
        </dgm:presLayoutVars>
      </dgm:prSet>
      <dgm:spPr/>
    </dgm:pt>
    <dgm:pt modelId="{9BE78AB5-4E6A-47E3-A3CF-39F8FA9BB803}" type="pres">
      <dgm:prSet presAssocID="{662C6B54-EB9B-4C44-9195-3ADCB1CDD851}" presName="Parent1" presStyleLbl="revTx" presStyleIdx="2" presStyleCnt="3">
        <dgm:presLayoutVars>
          <dgm:chMax val="1"/>
          <dgm:chPref val="1"/>
          <dgm:bulletEnabled val="1"/>
        </dgm:presLayoutVars>
      </dgm:prSet>
      <dgm:spPr/>
    </dgm:pt>
  </dgm:ptLst>
  <dgm:cxnLst>
    <dgm:cxn modelId="{22B1850D-4BCD-4F2B-A81B-B6129A81B3C4}" type="presOf" srcId="{5E824287-FB28-4B09-B8F0-7727B82DB400}" destId="{0148160D-A918-418A-BB70-FA06C52F9A7A}" srcOrd="0" destOrd="0" presId="urn:microsoft.com/office/officeart/2011/layout/CircleProcess"/>
    <dgm:cxn modelId="{0823190E-862D-43A4-84A9-4CFB686CD8A9}" srcId="{C8A45745-06A4-4CD3-B12F-E18A094429D6}" destId="{7D657C7B-CEF7-4D8B-BD5B-D5C00C903DE9}" srcOrd="0" destOrd="0" parTransId="{5F3A7FEE-EF0F-45DE-AC00-843AC56BAAE7}" sibTransId="{4DF73A60-4B7C-4202-B4AB-829E4A58D5B7}"/>
    <dgm:cxn modelId="{A18C2912-B8DA-4DA4-B4BB-A4135163F22B}" type="presOf" srcId="{8E4BB68F-D5C9-415E-8618-15D2C998C3C3}" destId="{1A423198-401B-49D7-B6B2-54C7282F5D32}" srcOrd="0" destOrd="0" presId="urn:microsoft.com/office/officeart/2011/layout/CircleProcess"/>
    <dgm:cxn modelId="{995E4820-3CA0-4CCD-8B34-B34D40EC135A}" srcId="{22AE7CA1-7D42-43B6-ABBE-FCB44FD0D991}" destId="{8E4BB68F-D5C9-415E-8618-15D2C998C3C3}" srcOrd="0" destOrd="0" parTransId="{7FD47534-6C80-4627-95C0-6A6502292D55}" sibTransId="{A32DB9B5-A3F0-4021-9447-34121C35F74B}"/>
    <dgm:cxn modelId="{D3897030-5893-4160-BD41-44FD55AA8322}" type="presOf" srcId="{22AE7CA1-7D42-43B6-ABBE-FCB44FD0D991}" destId="{CE477825-EEDB-4AA7-8D4D-6E7D0DF67250}" srcOrd="0" destOrd="0" presId="urn:microsoft.com/office/officeart/2011/layout/CircleProcess"/>
    <dgm:cxn modelId="{82146644-193C-4545-8868-3C2DEC703A69}" type="presOf" srcId="{25337743-2573-4F68-9882-8F34BEC1FEA3}" destId="{33712A8A-66C4-487D-A2A5-E2F1331031D5}" srcOrd="0" destOrd="0" presId="urn:microsoft.com/office/officeart/2011/layout/CircleProcess"/>
    <dgm:cxn modelId="{21D14665-EFE7-4C55-AC79-495FF66D5398}" type="presOf" srcId="{662C6B54-EB9B-4C44-9195-3ADCB1CDD851}" destId="{9BE78AB5-4E6A-47E3-A3CF-39F8FA9BB803}" srcOrd="1" destOrd="0" presId="urn:microsoft.com/office/officeart/2011/layout/CircleProcess"/>
    <dgm:cxn modelId="{AE001775-ECF8-4313-AFCE-7C85747332AC}" type="presOf" srcId="{C8A45745-06A4-4CD3-B12F-E18A094429D6}" destId="{FE8B84AA-765C-4A36-A678-C7A77319D259}" srcOrd="0" destOrd="0" presId="urn:microsoft.com/office/officeart/2011/layout/CircleProcess"/>
    <dgm:cxn modelId="{3C58E656-FFA0-472C-A64A-D233EF169C83}" type="presOf" srcId="{22AE7CA1-7D42-43B6-ABBE-FCB44FD0D991}" destId="{7E2E2059-2DE8-425B-9AE1-14B69B6A6016}" srcOrd="1" destOrd="0" presId="urn:microsoft.com/office/officeart/2011/layout/CircleProcess"/>
    <dgm:cxn modelId="{2BE624A8-31E1-4EDC-96ED-06D16CF71FA5}" type="presOf" srcId="{662C6B54-EB9B-4C44-9195-3ADCB1CDD851}" destId="{2EDBDBC6-705E-429F-B611-1BE1A8EDC4B8}" srcOrd="0" destOrd="0" presId="urn:microsoft.com/office/officeart/2011/layout/CircleProcess"/>
    <dgm:cxn modelId="{8E9F3EAC-95B2-48DD-902C-512473B1FF31}" srcId="{5E824287-FB28-4B09-B8F0-7727B82DB400}" destId="{662C6B54-EB9B-4C44-9195-3ADCB1CDD851}" srcOrd="0" destOrd="0" parTransId="{6D146BB3-50A9-4D18-9065-0E1A0E26FAF1}" sibTransId="{F84E21D4-DC7E-4A52-9FA3-23BAF1EE5F5B}"/>
    <dgm:cxn modelId="{592997B9-02FD-4E91-B932-104969543FEA}" type="presOf" srcId="{7D657C7B-CEF7-4D8B-BD5B-D5C00C903DE9}" destId="{442EED61-976D-422A-A65A-9FBF6E127ED0}" srcOrd="0" destOrd="0" presId="urn:microsoft.com/office/officeart/2011/layout/CircleProcess"/>
    <dgm:cxn modelId="{163BE5D0-3FA9-4B68-A531-0E97BC043361}" type="presOf" srcId="{4147AC84-4133-4D7A-9446-86E63C7D6BBC}" destId="{5FED72A8-89AE-4267-8496-6104EA2F9200}" srcOrd="1" destOrd="0" presId="urn:microsoft.com/office/officeart/2011/layout/CircleProcess"/>
    <dgm:cxn modelId="{4FC83FD1-F8F8-435F-8C03-435F73E8A3D8}" type="presOf" srcId="{C8A45745-06A4-4CD3-B12F-E18A094429D6}" destId="{216E7645-4220-4800-8E75-3464C03B22DF}" srcOrd="1" destOrd="0" presId="urn:microsoft.com/office/officeart/2011/layout/CircleProcess"/>
    <dgm:cxn modelId="{17B483D6-5203-475F-BD7A-1347BB07790F}" srcId="{5E824287-FB28-4B09-B8F0-7727B82DB400}" destId="{22AE7CA1-7D42-43B6-ABBE-FCB44FD0D991}" srcOrd="3" destOrd="0" parTransId="{88E7B301-5DA3-41B3-8FF7-76BC93C19E9A}" sibTransId="{8998A47F-54BD-4711-8D82-2EC3137051A3}"/>
    <dgm:cxn modelId="{CC999FE0-AD86-4E78-82DC-33D75088460A}" type="presOf" srcId="{4147AC84-4133-4D7A-9446-86E63C7D6BBC}" destId="{BCB568FF-D3EF-455D-9C8B-996C3EABEC50}" srcOrd="0" destOrd="0" presId="urn:microsoft.com/office/officeart/2011/layout/CircleProcess"/>
    <dgm:cxn modelId="{ABC08DE9-BF5E-4F67-8DC4-845F4A7604AD}" srcId="{5E824287-FB28-4B09-B8F0-7727B82DB400}" destId="{4147AC84-4133-4D7A-9446-86E63C7D6BBC}" srcOrd="1" destOrd="0" parTransId="{DC1F9EA7-6E01-4BD7-8EA9-E1EC5DF6A5C3}" sibTransId="{58E66F3A-6A1C-4D10-8392-1C0874CA943E}"/>
    <dgm:cxn modelId="{0F0C1AF1-F085-4818-A48B-F41D032E7982}" srcId="{5E824287-FB28-4B09-B8F0-7727B82DB400}" destId="{C8A45745-06A4-4CD3-B12F-E18A094429D6}" srcOrd="2" destOrd="0" parTransId="{0F82DE0C-5066-45D7-ACE5-53D80A53BEC8}" sibTransId="{3922F6E1-403B-4CE4-BC19-8B883393F82C}"/>
    <dgm:cxn modelId="{848963F3-2793-4FE3-9DB2-AC07799C3AAA}" srcId="{662C6B54-EB9B-4C44-9195-3ADCB1CDD851}" destId="{25337743-2573-4F68-9882-8F34BEC1FEA3}" srcOrd="0" destOrd="0" parTransId="{EE580B7C-54DA-4BB7-AAFF-BB49100ED42C}" sibTransId="{588B2B50-1B2D-477A-952F-27E76527E35D}"/>
    <dgm:cxn modelId="{B2499673-3B41-4268-81D8-12CB262D695D}" type="presParOf" srcId="{0148160D-A918-418A-BB70-FA06C52F9A7A}" destId="{51DD91F1-A05C-4FBE-BCBF-989CF804700A}" srcOrd="0" destOrd="0" presId="urn:microsoft.com/office/officeart/2011/layout/CircleProcess"/>
    <dgm:cxn modelId="{76D30B32-3AD5-4145-9327-E3607B3BB775}" type="presParOf" srcId="{51DD91F1-A05C-4FBE-BCBF-989CF804700A}" destId="{334E2493-6944-4976-A4CA-613677C9D818}" srcOrd="0" destOrd="0" presId="urn:microsoft.com/office/officeart/2011/layout/CircleProcess"/>
    <dgm:cxn modelId="{21083AA8-4153-4F0D-8B62-BDDA461B7EC2}" type="presParOf" srcId="{0148160D-A918-418A-BB70-FA06C52F9A7A}" destId="{58AC92EB-76C4-4DB9-80D3-8E84A2F7B9CF}" srcOrd="1" destOrd="0" presId="urn:microsoft.com/office/officeart/2011/layout/CircleProcess"/>
    <dgm:cxn modelId="{1CDF64F4-91F8-41A4-8621-1E33C41ADCDF}" type="presParOf" srcId="{58AC92EB-76C4-4DB9-80D3-8E84A2F7B9CF}" destId="{CE477825-EEDB-4AA7-8D4D-6E7D0DF67250}" srcOrd="0" destOrd="0" presId="urn:microsoft.com/office/officeart/2011/layout/CircleProcess"/>
    <dgm:cxn modelId="{BE940745-1D57-4B1B-B26F-B28AB86B8F28}" type="presParOf" srcId="{0148160D-A918-418A-BB70-FA06C52F9A7A}" destId="{1A423198-401B-49D7-B6B2-54C7282F5D32}" srcOrd="2" destOrd="0" presId="urn:microsoft.com/office/officeart/2011/layout/CircleProcess"/>
    <dgm:cxn modelId="{AC9B229A-2C69-418B-A4F9-B1673EBEE787}" type="presParOf" srcId="{0148160D-A918-418A-BB70-FA06C52F9A7A}" destId="{7E2E2059-2DE8-425B-9AE1-14B69B6A6016}" srcOrd="3" destOrd="0" presId="urn:microsoft.com/office/officeart/2011/layout/CircleProcess"/>
    <dgm:cxn modelId="{3F411C2F-C529-4999-AED7-3DE3475F9C5A}" type="presParOf" srcId="{0148160D-A918-418A-BB70-FA06C52F9A7A}" destId="{9A3280BB-1FF2-46DD-8D16-83E621D63F37}" srcOrd="4" destOrd="0" presId="urn:microsoft.com/office/officeart/2011/layout/CircleProcess"/>
    <dgm:cxn modelId="{579C0743-3407-4ED3-BFF5-EE89869E1081}" type="presParOf" srcId="{9A3280BB-1FF2-46DD-8D16-83E621D63F37}" destId="{F3A42D7F-E284-4CCF-8466-8736E9633515}" srcOrd="0" destOrd="0" presId="urn:microsoft.com/office/officeart/2011/layout/CircleProcess"/>
    <dgm:cxn modelId="{508EF96C-B7B1-4B5D-8FD5-4356A173E04C}" type="presParOf" srcId="{0148160D-A918-418A-BB70-FA06C52F9A7A}" destId="{7E752689-EEEB-4163-BE59-AA4303CCE07E}" srcOrd="5" destOrd="0" presId="urn:microsoft.com/office/officeart/2011/layout/CircleProcess"/>
    <dgm:cxn modelId="{3D86E02B-28C7-4B4E-9385-AAE36EB6A813}" type="presParOf" srcId="{7E752689-EEEB-4163-BE59-AA4303CCE07E}" destId="{FE8B84AA-765C-4A36-A678-C7A77319D259}" srcOrd="0" destOrd="0" presId="urn:microsoft.com/office/officeart/2011/layout/CircleProcess"/>
    <dgm:cxn modelId="{8AD093A9-23AE-4404-8392-B261D55B5BB0}" type="presParOf" srcId="{0148160D-A918-418A-BB70-FA06C52F9A7A}" destId="{442EED61-976D-422A-A65A-9FBF6E127ED0}" srcOrd="6" destOrd="0" presId="urn:microsoft.com/office/officeart/2011/layout/CircleProcess"/>
    <dgm:cxn modelId="{389E3A7B-0847-4362-927C-9264C45A3C82}" type="presParOf" srcId="{0148160D-A918-418A-BB70-FA06C52F9A7A}" destId="{216E7645-4220-4800-8E75-3464C03B22DF}" srcOrd="7" destOrd="0" presId="urn:microsoft.com/office/officeart/2011/layout/CircleProcess"/>
    <dgm:cxn modelId="{CE995404-9413-4595-AC75-08465A3C594D}" type="presParOf" srcId="{0148160D-A918-418A-BB70-FA06C52F9A7A}" destId="{5D6897A7-3B68-4725-BD62-837EE71C0D0F}" srcOrd="8" destOrd="0" presId="urn:microsoft.com/office/officeart/2011/layout/CircleProcess"/>
    <dgm:cxn modelId="{24028FAA-EB4E-4CAE-98DC-67BE85C0CD6A}" type="presParOf" srcId="{5D6897A7-3B68-4725-BD62-837EE71C0D0F}" destId="{71AC9008-153F-4644-BED0-D5DF65AAEFC3}" srcOrd="0" destOrd="0" presId="urn:microsoft.com/office/officeart/2011/layout/CircleProcess"/>
    <dgm:cxn modelId="{93AC4B51-47FF-4F71-9C91-9A9187AD6DB8}" type="presParOf" srcId="{0148160D-A918-418A-BB70-FA06C52F9A7A}" destId="{BA84ABF8-87B1-48B1-8C44-1C0DAE024C7A}" srcOrd="9" destOrd="0" presId="urn:microsoft.com/office/officeart/2011/layout/CircleProcess"/>
    <dgm:cxn modelId="{661C4F84-63C8-476C-B002-55A50B5F753D}" type="presParOf" srcId="{BA84ABF8-87B1-48B1-8C44-1C0DAE024C7A}" destId="{BCB568FF-D3EF-455D-9C8B-996C3EABEC50}" srcOrd="0" destOrd="0" presId="urn:microsoft.com/office/officeart/2011/layout/CircleProcess"/>
    <dgm:cxn modelId="{C465B6D9-BB39-4EA2-A875-9BD577A9DAF0}" type="presParOf" srcId="{0148160D-A918-418A-BB70-FA06C52F9A7A}" destId="{5FED72A8-89AE-4267-8496-6104EA2F9200}" srcOrd="10" destOrd="0" presId="urn:microsoft.com/office/officeart/2011/layout/CircleProcess"/>
    <dgm:cxn modelId="{0F28742D-C3CD-4386-B752-4F682BBF0C51}" type="presParOf" srcId="{0148160D-A918-418A-BB70-FA06C52F9A7A}" destId="{5EFC5236-EE47-4984-B8D6-2BB4742BABB8}" srcOrd="11" destOrd="0" presId="urn:microsoft.com/office/officeart/2011/layout/CircleProcess"/>
    <dgm:cxn modelId="{5F4B47A4-F104-4A57-B0DD-63D941753AAC}" type="presParOf" srcId="{5EFC5236-EE47-4984-B8D6-2BB4742BABB8}" destId="{D83E61B1-FA54-47B4-A840-7484C7A99D5E}" srcOrd="0" destOrd="0" presId="urn:microsoft.com/office/officeart/2011/layout/CircleProcess"/>
    <dgm:cxn modelId="{903DF45F-A6D9-42F5-82DE-3F4FDBAA2ECF}" type="presParOf" srcId="{0148160D-A918-418A-BB70-FA06C52F9A7A}" destId="{FDE82702-A2D9-4BF8-9D9B-7BDCEFA2C4FB}" srcOrd="12" destOrd="0" presId="urn:microsoft.com/office/officeart/2011/layout/CircleProcess"/>
    <dgm:cxn modelId="{75FA8B26-F559-4679-96D6-24E5BE0C413C}" type="presParOf" srcId="{FDE82702-A2D9-4BF8-9D9B-7BDCEFA2C4FB}" destId="{2EDBDBC6-705E-429F-B611-1BE1A8EDC4B8}" srcOrd="0" destOrd="0" presId="urn:microsoft.com/office/officeart/2011/layout/CircleProcess"/>
    <dgm:cxn modelId="{F49204A8-F502-46B6-9081-21787F10AD38}" type="presParOf" srcId="{0148160D-A918-418A-BB70-FA06C52F9A7A}" destId="{33712A8A-66C4-487D-A2A5-E2F1331031D5}" srcOrd="13" destOrd="0" presId="urn:microsoft.com/office/officeart/2011/layout/CircleProcess"/>
    <dgm:cxn modelId="{C1362F36-13FF-4FA4-A2B5-EBBD7AEDE2AF}" type="presParOf" srcId="{0148160D-A918-418A-BB70-FA06C52F9A7A}" destId="{9BE78AB5-4E6A-47E3-A3CF-39F8FA9BB803}"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7BD755-070D-4C00-9054-7763A53C2608}" type="doc">
      <dgm:prSet loTypeId="urn:microsoft.com/office/officeart/2008/layout/HexagonCluster" loCatId="relationship" qsTypeId="urn:microsoft.com/office/officeart/2005/8/quickstyle/simple1" qsCatId="simple" csTypeId="urn:microsoft.com/office/officeart/2005/8/colors/colorful2" csCatId="colorful" phldr="1"/>
      <dgm:spPr/>
      <dgm:t>
        <a:bodyPr/>
        <a:lstStyle/>
        <a:p>
          <a:endParaRPr lang="en-US"/>
        </a:p>
      </dgm:t>
    </dgm:pt>
    <dgm:pt modelId="{3C8A43C9-28B8-4FB0-B4F7-EC277A9C07CF}">
      <dgm:prSet phldrT="[Text]"/>
      <dgm:spPr>
        <a:solidFill>
          <a:schemeClr val="accent2">
            <a:lumMod val="75000"/>
          </a:schemeClr>
        </a:solidFill>
        <a:ln>
          <a:solidFill>
            <a:schemeClr val="accent2">
              <a:lumMod val="75000"/>
            </a:schemeClr>
          </a:solidFill>
        </a:ln>
      </dgm:spPr>
      <dgm:t>
        <a:bodyPr/>
        <a:lstStyle/>
        <a:p>
          <a:r>
            <a:rPr lang="en-US" dirty="0">
              <a:latin typeface="+mj-lt"/>
            </a:rPr>
            <a:t>Design</a:t>
          </a:r>
          <a:endParaRPr lang="en-US" dirty="0"/>
        </a:p>
      </dgm:t>
    </dgm:pt>
    <dgm:pt modelId="{0FAC9922-2392-486E-92CF-85FF04C05F0F}" type="parTrans" cxnId="{C4863C8A-D0E3-4077-87FE-78FAA0393B74}">
      <dgm:prSet/>
      <dgm:spPr/>
      <dgm:t>
        <a:bodyPr/>
        <a:lstStyle/>
        <a:p>
          <a:endParaRPr lang="en-US"/>
        </a:p>
      </dgm:t>
    </dgm:pt>
    <dgm:pt modelId="{0BF7474F-EFE2-4760-BE83-EE48823CEE9C}" type="sibTrans" cxnId="{C4863C8A-D0E3-4077-87FE-78FAA0393B74}">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680" t="-4186" r="-31531" b="-2130"/>
          </a:stretch>
        </a:blipFill>
        <a:ln>
          <a:solidFill>
            <a:schemeClr val="accent2">
              <a:lumMod val="75000"/>
            </a:schemeClr>
          </a:solidFill>
        </a:ln>
      </dgm:spPr>
      <dgm:t>
        <a:bodyPr/>
        <a:lstStyle/>
        <a:p>
          <a:endParaRPr lang="en-US"/>
        </a:p>
      </dgm:t>
    </dgm:pt>
    <dgm:pt modelId="{723AD76A-7BE3-4411-98E5-41D5056FFEE2}">
      <dgm:prSet phldrT="[Text]"/>
      <dgm:spPr>
        <a:solidFill>
          <a:schemeClr val="accent5">
            <a:lumMod val="75000"/>
          </a:schemeClr>
        </a:solidFill>
        <a:ln>
          <a:solidFill>
            <a:schemeClr val="accent5">
              <a:lumMod val="75000"/>
            </a:schemeClr>
          </a:solidFill>
        </a:ln>
      </dgm:spPr>
      <dgm:t>
        <a:bodyPr/>
        <a:lstStyle/>
        <a:p>
          <a:r>
            <a:rPr lang="en-US" dirty="0"/>
            <a:t>“Open Enrollment” as a baseline</a:t>
          </a:r>
        </a:p>
      </dgm:t>
    </dgm:pt>
    <dgm:pt modelId="{DF6CB6C8-2BC5-4DDF-8528-3D3339F162A1}" type="parTrans" cxnId="{D5E9AC0A-D27D-4A7B-858E-F93B9A9C7DEB}">
      <dgm:prSet/>
      <dgm:spPr/>
      <dgm:t>
        <a:bodyPr/>
        <a:lstStyle/>
        <a:p>
          <a:endParaRPr lang="en-US"/>
        </a:p>
      </dgm:t>
    </dgm:pt>
    <dgm:pt modelId="{A9AB2E17-0323-4FEC-8DAA-E3833E1EE021}" type="sibTrans" cxnId="{D5E9AC0A-D27D-4A7B-858E-F93B9A9C7DEB}">
      <dgm:prSet/>
      <dgm:spPr/>
      <dgm:t>
        <a:bodyPr/>
        <a:lstStyle/>
        <a:p>
          <a:endParaRPr lang="en-US"/>
        </a:p>
      </dgm:t>
    </dgm:pt>
    <dgm:pt modelId="{714458A7-7A8C-41AB-A935-B04CDADDDE26}">
      <dgm:prSet phldrT="[Text]"/>
      <dgm:spPr>
        <a:solidFill>
          <a:schemeClr val="accent3">
            <a:lumMod val="75000"/>
          </a:schemeClr>
        </a:solidFill>
        <a:ln>
          <a:solidFill>
            <a:schemeClr val="accent3">
              <a:lumMod val="75000"/>
            </a:schemeClr>
          </a:solidFill>
        </a:ln>
      </dgm:spPr>
      <dgm:t>
        <a:bodyPr/>
        <a:lstStyle/>
        <a:p>
          <a:r>
            <a:rPr lang="en-US" dirty="0">
              <a:latin typeface="+mj-lt"/>
            </a:rPr>
            <a:t>Ability &amp; Propensity</a:t>
          </a:r>
        </a:p>
      </dgm:t>
    </dgm:pt>
    <dgm:pt modelId="{BBB3F658-D0B5-4110-958C-012B6B68249D}" type="parTrans" cxnId="{51D73BED-357A-4815-AB3A-86B14260318A}">
      <dgm:prSet/>
      <dgm:spPr/>
      <dgm:t>
        <a:bodyPr/>
        <a:lstStyle/>
        <a:p>
          <a:endParaRPr lang="en-US"/>
        </a:p>
      </dgm:t>
    </dgm:pt>
    <dgm:pt modelId="{B45A63EB-F8A6-4DDD-8E33-11DF5E02F664}" type="sibTrans" cxnId="{51D73BED-357A-4815-AB3A-86B14260318A}">
      <dgm:prSet/>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7021" t="-710" r="-44979" b="710"/>
          </a:stretch>
        </a:blipFill>
        <a:ln>
          <a:solidFill>
            <a:schemeClr val="accent3">
              <a:lumMod val="75000"/>
            </a:schemeClr>
          </a:solidFill>
        </a:ln>
      </dgm:spPr>
      <dgm:t>
        <a:bodyPr/>
        <a:lstStyle/>
        <a:p>
          <a:endParaRPr lang="en-US"/>
        </a:p>
      </dgm:t>
    </dgm:pt>
    <dgm:pt modelId="{0E2DC9B0-AE9A-42E8-92BA-5B13EDD62B38}">
      <dgm:prSet phldrT="[Text]"/>
      <dgm:spPr>
        <a:solidFill>
          <a:schemeClr val="accent3">
            <a:lumMod val="75000"/>
          </a:schemeClr>
        </a:solidFill>
        <a:ln>
          <a:solidFill>
            <a:schemeClr val="accent3">
              <a:lumMod val="75000"/>
            </a:schemeClr>
          </a:solidFill>
        </a:ln>
      </dgm:spPr>
      <dgm:t>
        <a:bodyPr/>
        <a:lstStyle/>
        <a:p>
          <a:r>
            <a:rPr lang="en-US" dirty="0"/>
            <a:t>Age</a:t>
          </a:r>
        </a:p>
      </dgm:t>
    </dgm:pt>
    <dgm:pt modelId="{550D0195-F36C-4AF3-B59C-0E591446C66D}" type="parTrans" cxnId="{5922835D-3721-49AB-872F-C28A733E1B0B}">
      <dgm:prSet/>
      <dgm:spPr/>
      <dgm:t>
        <a:bodyPr/>
        <a:lstStyle/>
        <a:p>
          <a:endParaRPr lang="en-US"/>
        </a:p>
      </dgm:t>
    </dgm:pt>
    <dgm:pt modelId="{44DBEC0B-8C8A-498D-9014-098F7F771712}" type="sibTrans" cxnId="{5922835D-3721-49AB-872F-C28A733E1B0B}">
      <dgm:prSet/>
      <dgm:spPr/>
      <dgm:t>
        <a:bodyPr/>
        <a:lstStyle/>
        <a:p>
          <a:endParaRPr lang="en-US"/>
        </a:p>
      </dgm:t>
    </dgm:pt>
    <dgm:pt modelId="{F1733664-667A-46F8-91A7-5F9B6511C697}">
      <dgm:prSet phldrT="[Text]"/>
      <dgm:spPr>
        <a:solidFill>
          <a:schemeClr val="accent3">
            <a:lumMod val="75000"/>
          </a:schemeClr>
        </a:solidFill>
        <a:ln>
          <a:solidFill>
            <a:schemeClr val="accent3">
              <a:lumMod val="75000"/>
            </a:schemeClr>
          </a:solidFill>
        </a:ln>
      </dgm:spPr>
      <dgm:t>
        <a:bodyPr/>
        <a:lstStyle/>
        <a:p>
          <a:r>
            <a:rPr lang="en-US" dirty="0"/>
            <a:t>Income</a:t>
          </a:r>
        </a:p>
      </dgm:t>
    </dgm:pt>
    <dgm:pt modelId="{B721ED8D-31C4-49E8-A963-618485635831}" type="parTrans" cxnId="{23732CD0-609C-42D1-8C20-55318F774EE3}">
      <dgm:prSet/>
      <dgm:spPr/>
      <dgm:t>
        <a:bodyPr/>
        <a:lstStyle/>
        <a:p>
          <a:endParaRPr lang="en-US"/>
        </a:p>
      </dgm:t>
    </dgm:pt>
    <dgm:pt modelId="{42E16874-34FB-448E-9263-14917CA74E6B}" type="sibTrans" cxnId="{23732CD0-609C-42D1-8C20-55318F774EE3}">
      <dgm:prSet/>
      <dgm:spPr/>
      <dgm:t>
        <a:bodyPr/>
        <a:lstStyle/>
        <a:p>
          <a:endParaRPr lang="en-US"/>
        </a:p>
      </dgm:t>
    </dgm:pt>
    <dgm:pt modelId="{16D59706-6A8F-4170-AE5B-2C656248F479}">
      <dgm:prSet phldrT="[Text]"/>
      <dgm:spPr>
        <a:solidFill>
          <a:schemeClr val="accent3">
            <a:lumMod val="75000"/>
          </a:schemeClr>
        </a:solidFill>
        <a:ln>
          <a:solidFill>
            <a:schemeClr val="accent3">
              <a:lumMod val="75000"/>
            </a:schemeClr>
          </a:solidFill>
        </a:ln>
      </dgm:spPr>
      <dgm:t>
        <a:bodyPr/>
        <a:lstStyle/>
        <a:p>
          <a:r>
            <a:rPr lang="en-US" dirty="0"/>
            <a:t>Gender</a:t>
          </a:r>
        </a:p>
      </dgm:t>
    </dgm:pt>
    <dgm:pt modelId="{D847D387-D455-451D-8C6E-C81D606483D5}" type="parTrans" cxnId="{6635089F-3298-4034-9509-205B4DA839F4}">
      <dgm:prSet/>
      <dgm:spPr/>
      <dgm:t>
        <a:bodyPr/>
        <a:lstStyle/>
        <a:p>
          <a:endParaRPr lang="en-US"/>
        </a:p>
      </dgm:t>
    </dgm:pt>
    <dgm:pt modelId="{636AE307-DC5C-4929-B68D-C9677A2C75D8}" type="sibTrans" cxnId="{6635089F-3298-4034-9509-205B4DA839F4}">
      <dgm:prSet/>
      <dgm:spPr/>
      <dgm:t>
        <a:bodyPr/>
        <a:lstStyle/>
        <a:p>
          <a:endParaRPr lang="en-US"/>
        </a:p>
      </dgm:t>
    </dgm:pt>
    <dgm:pt modelId="{5A3CD8A4-9CB4-4E43-8F79-2DC9E23EF8BF}">
      <dgm:prSet phldrT="[Text]"/>
      <dgm:spPr>
        <a:solidFill>
          <a:schemeClr val="accent5">
            <a:lumMod val="75000"/>
          </a:schemeClr>
        </a:solidFill>
        <a:ln>
          <a:solidFill>
            <a:schemeClr val="accent5">
              <a:lumMod val="75000"/>
            </a:schemeClr>
          </a:solidFill>
        </a:ln>
      </dgm:spPr>
      <dgm:t>
        <a:bodyPr/>
        <a:lstStyle/>
        <a:p>
          <a:pPr>
            <a:buFont typeface="Courier New" panose="02070309020205020404" pitchFamily="49" charset="0"/>
            <a:buChar char="o"/>
          </a:pPr>
          <a:r>
            <a:rPr lang="en-US">
              <a:latin typeface="+mj-lt"/>
            </a:rPr>
            <a:t>Awareness</a:t>
          </a:r>
          <a:endParaRPr lang="en-US" dirty="0"/>
        </a:p>
      </dgm:t>
    </dgm:pt>
    <dgm:pt modelId="{BA2FD6AC-338C-4A35-A019-BAD05350AD1D}" type="parTrans" cxnId="{BFBC315E-2233-44C7-A9B1-06487D7E3FC8}">
      <dgm:prSet/>
      <dgm:spPr/>
      <dgm:t>
        <a:bodyPr/>
        <a:lstStyle/>
        <a:p>
          <a:endParaRPr lang="en-US"/>
        </a:p>
      </dgm:t>
    </dgm:pt>
    <dgm:pt modelId="{9EFDEFF5-FEAD-4A7C-AA46-1F1734F267C6}" type="sibTrans" cxnId="{BFBC315E-2233-44C7-A9B1-06487D7E3FC8}">
      <dgm:prSet/>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3571" t="-710" r="-6429" b="710"/>
          </a:stretch>
        </a:blipFill>
        <a:ln>
          <a:solidFill>
            <a:schemeClr val="accent5">
              <a:lumMod val="75000"/>
            </a:schemeClr>
          </a:solidFill>
        </a:ln>
      </dgm:spPr>
      <dgm:t>
        <a:bodyPr/>
        <a:lstStyle/>
        <a:p>
          <a:endParaRPr lang="en-US"/>
        </a:p>
      </dgm:t>
    </dgm:pt>
    <dgm:pt modelId="{34485388-3CF7-4722-BB06-795D1EB30212}">
      <dgm:prSet phldrT="[Text]"/>
      <dgm:spPr>
        <a:solidFill>
          <a:schemeClr val="accent2">
            <a:lumMod val="75000"/>
          </a:schemeClr>
        </a:solidFill>
        <a:ln>
          <a:solidFill>
            <a:schemeClr val="accent2">
              <a:lumMod val="75000"/>
            </a:schemeClr>
          </a:solidFill>
        </a:ln>
      </dgm:spPr>
      <dgm:t>
        <a:bodyPr/>
        <a:lstStyle/>
        <a:p>
          <a:r>
            <a:rPr lang="en-US"/>
            <a:t>Aesthetics</a:t>
          </a:r>
          <a:endParaRPr lang="en-US" dirty="0"/>
        </a:p>
      </dgm:t>
    </dgm:pt>
    <dgm:pt modelId="{368B9BF9-5B52-4810-A5FC-9C8C70C37BFC}" type="parTrans" cxnId="{BB32A686-44DD-4749-A0B4-1ADE0B0DC8DA}">
      <dgm:prSet/>
      <dgm:spPr/>
      <dgm:t>
        <a:bodyPr/>
        <a:lstStyle/>
        <a:p>
          <a:endParaRPr lang="en-US"/>
        </a:p>
      </dgm:t>
    </dgm:pt>
    <dgm:pt modelId="{4DB5CD64-ACD7-4402-A796-9D59C9E84D85}" type="sibTrans" cxnId="{BB32A686-44DD-4749-A0B4-1ADE0B0DC8DA}">
      <dgm:prSet/>
      <dgm:spPr/>
      <dgm:t>
        <a:bodyPr/>
        <a:lstStyle/>
        <a:p>
          <a:endParaRPr lang="en-US"/>
        </a:p>
      </dgm:t>
    </dgm:pt>
    <dgm:pt modelId="{0720A6A2-F777-44A5-9B9E-BE0C71BF53A9}" type="pres">
      <dgm:prSet presAssocID="{9F7BD755-070D-4C00-9054-7763A53C2608}" presName="Name0" presStyleCnt="0">
        <dgm:presLayoutVars>
          <dgm:chMax val="21"/>
          <dgm:chPref val="21"/>
        </dgm:presLayoutVars>
      </dgm:prSet>
      <dgm:spPr/>
    </dgm:pt>
    <dgm:pt modelId="{5F5C28D5-6715-4507-BEF4-625E9363EFD9}" type="pres">
      <dgm:prSet presAssocID="{3C8A43C9-28B8-4FB0-B4F7-EC277A9C07CF}" presName="text1" presStyleCnt="0"/>
      <dgm:spPr/>
    </dgm:pt>
    <dgm:pt modelId="{123F9603-1672-4211-8054-0C2254A1BC61}" type="pres">
      <dgm:prSet presAssocID="{3C8A43C9-28B8-4FB0-B4F7-EC277A9C07CF}" presName="textRepeatNode" presStyleLbl="alignNode1" presStyleIdx="0" presStyleCnt="3">
        <dgm:presLayoutVars>
          <dgm:chMax val="0"/>
          <dgm:chPref val="0"/>
          <dgm:bulletEnabled val="1"/>
        </dgm:presLayoutVars>
      </dgm:prSet>
      <dgm:spPr/>
    </dgm:pt>
    <dgm:pt modelId="{73AC165A-B4FE-48C4-9715-B18A087D7A3D}" type="pres">
      <dgm:prSet presAssocID="{3C8A43C9-28B8-4FB0-B4F7-EC277A9C07CF}" presName="textaccent1" presStyleCnt="0"/>
      <dgm:spPr/>
    </dgm:pt>
    <dgm:pt modelId="{80C17F5C-EE91-4AA6-A40A-0020975C4C76}" type="pres">
      <dgm:prSet presAssocID="{3C8A43C9-28B8-4FB0-B4F7-EC277A9C07CF}" presName="accentRepeatNode" presStyleLbl="solidAlignAcc1" presStyleIdx="0" presStyleCnt="6"/>
      <dgm:spPr/>
    </dgm:pt>
    <dgm:pt modelId="{DCE28B7D-2A82-47BD-8A3C-271C740D52F5}" type="pres">
      <dgm:prSet presAssocID="{0BF7474F-EFE2-4760-BE83-EE48823CEE9C}" presName="image1" presStyleCnt="0"/>
      <dgm:spPr/>
    </dgm:pt>
    <dgm:pt modelId="{B4D9ECE5-2555-41FD-8A3E-E90246CC43D4}" type="pres">
      <dgm:prSet presAssocID="{0BF7474F-EFE2-4760-BE83-EE48823CEE9C}" presName="imageRepeatNode" presStyleLbl="alignAcc1" presStyleIdx="0" presStyleCnt="3"/>
      <dgm:spPr/>
    </dgm:pt>
    <dgm:pt modelId="{01B30803-C671-4855-A965-E2FD35D6AD37}" type="pres">
      <dgm:prSet presAssocID="{0BF7474F-EFE2-4760-BE83-EE48823CEE9C}" presName="imageaccent1" presStyleCnt="0"/>
      <dgm:spPr/>
    </dgm:pt>
    <dgm:pt modelId="{97245B0E-69F5-4CFF-BD91-05F84BC7E175}" type="pres">
      <dgm:prSet presAssocID="{0BF7474F-EFE2-4760-BE83-EE48823CEE9C}" presName="accentRepeatNode" presStyleLbl="solidAlignAcc1" presStyleIdx="1" presStyleCnt="6"/>
      <dgm:spPr/>
    </dgm:pt>
    <dgm:pt modelId="{4894157D-8DB0-4466-B58A-1C8AECBAF1D6}" type="pres">
      <dgm:prSet presAssocID="{5A3CD8A4-9CB4-4E43-8F79-2DC9E23EF8BF}" presName="text2" presStyleCnt="0"/>
      <dgm:spPr/>
    </dgm:pt>
    <dgm:pt modelId="{967C617E-B524-4923-AC75-6EA57FD6EFFF}" type="pres">
      <dgm:prSet presAssocID="{5A3CD8A4-9CB4-4E43-8F79-2DC9E23EF8BF}" presName="textRepeatNode" presStyleLbl="alignNode1" presStyleIdx="1" presStyleCnt="3">
        <dgm:presLayoutVars>
          <dgm:chMax val="0"/>
          <dgm:chPref val="0"/>
          <dgm:bulletEnabled val="1"/>
        </dgm:presLayoutVars>
      </dgm:prSet>
      <dgm:spPr/>
    </dgm:pt>
    <dgm:pt modelId="{4A52B137-5D35-4657-B9FB-D62905AD013C}" type="pres">
      <dgm:prSet presAssocID="{5A3CD8A4-9CB4-4E43-8F79-2DC9E23EF8BF}" presName="textaccent2" presStyleCnt="0"/>
      <dgm:spPr/>
    </dgm:pt>
    <dgm:pt modelId="{03D12162-55E0-4034-95DA-ABC4B50B9B44}" type="pres">
      <dgm:prSet presAssocID="{5A3CD8A4-9CB4-4E43-8F79-2DC9E23EF8BF}" presName="accentRepeatNode" presStyleLbl="solidAlignAcc1" presStyleIdx="2" presStyleCnt="6"/>
      <dgm:spPr/>
    </dgm:pt>
    <dgm:pt modelId="{6EADF40F-87CE-4D86-AB25-500A975B27A1}" type="pres">
      <dgm:prSet presAssocID="{9EFDEFF5-FEAD-4A7C-AA46-1F1734F267C6}" presName="image2" presStyleCnt="0"/>
      <dgm:spPr/>
    </dgm:pt>
    <dgm:pt modelId="{703981D7-3F67-4CB0-9461-C42809D51D29}" type="pres">
      <dgm:prSet presAssocID="{9EFDEFF5-FEAD-4A7C-AA46-1F1734F267C6}" presName="imageRepeatNode" presStyleLbl="alignAcc1" presStyleIdx="1" presStyleCnt="3"/>
      <dgm:spPr/>
    </dgm:pt>
    <dgm:pt modelId="{BDE0CC4C-A6C3-4733-9E67-BAB11A8AE0F8}" type="pres">
      <dgm:prSet presAssocID="{9EFDEFF5-FEAD-4A7C-AA46-1F1734F267C6}" presName="imageaccent2" presStyleCnt="0"/>
      <dgm:spPr/>
    </dgm:pt>
    <dgm:pt modelId="{38757B80-C10C-4A1F-AF64-9ACB3B94E53A}" type="pres">
      <dgm:prSet presAssocID="{9EFDEFF5-FEAD-4A7C-AA46-1F1734F267C6}" presName="accentRepeatNode" presStyleLbl="solidAlignAcc1" presStyleIdx="3" presStyleCnt="6"/>
      <dgm:spPr/>
    </dgm:pt>
    <dgm:pt modelId="{07E81D29-EB0B-492A-974B-F057603ED79B}" type="pres">
      <dgm:prSet presAssocID="{714458A7-7A8C-41AB-A935-B04CDADDDE26}" presName="text3" presStyleCnt="0"/>
      <dgm:spPr/>
    </dgm:pt>
    <dgm:pt modelId="{A8D72502-78D9-4B6C-B541-593DDE59262F}" type="pres">
      <dgm:prSet presAssocID="{714458A7-7A8C-41AB-A935-B04CDADDDE26}" presName="textRepeatNode" presStyleLbl="alignNode1" presStyleIdx="2" presStyleCnt="3">
        <dgm:presLayoutVars>
          <dgm:chMax val="0"/>
          <dgm:chPref val="0"/>
          <dgm:bulletEnabled val="1"/>
        </dgm:presLayoutVars>
      </dgm:prSet>
      <dgm:spPr/>
    </dgm:pt>
    <dgm:pt modelId="{14414435-91E7-4A16-9816-708E2023E111}" type="pres">
      <dgm:prSet presAssocID="{714458A7-7A8C-41AB-A935-B04CDADDDE26}" presName="textaccent3" presStyleCnt="0"/>
      <dgm:spPr/>
    </dgm:pt>
    <dgm:pt modelId="{B203DC7F-70FE-4DBC-AD66-F34CE79D45C1}" type="pres">
      <dgm:prSet presAssocID="{714458A7-7A8C-41AB-A935-B04CDADDDE26}" presName="accentRepeatNode" presStyleLbl="solidAlignAcc1" presStyleIdx="4" presStyleCnt="6"/>
      <dgm:spPr/>
    </dgm:pt>
    <dgm:pt modelId="{E444B868-1840-42A8-9246-3C5D9F7D623E}" type="pres">
      <dgm:prSet presAssocID="{B45A63EB-F8A6-4DDD-8E33-11DF5E02F664}" presName="image3" presStyleCnt="0"/>
      <dgm:spPr/>
    </dgm:pt>
    <dgm:pt modelId="{7E9FDA4C-B9D4-4829-800E-9716FD1ECE5A}" type="pres">
      <dgm:prSet presAssocID="{B45A63EB-F8A6-4DDD-8E33-11DF5E02F664}" presName="imageRepeatNode" presStyleLbl="alignAcc1" presStyleIdx="2" presStyleCnt="3"/>
      <dgm:spPr/>
    </dgm:pt>
    <dgm:pt modelId="{45BC9D5E-DEF6-4D94-A4CA-01D9CF1D9C7C}" type="pres">
      <dgm:prSet presAssocID="{B45A63EB-F8A6-4DDD-8E33-11DF5E02F664}" presName="imageaccent3" presStyleCnt="0"/>
      <dgm:spPr/>
    </dgm:pt>
    <dgm:pt modelId="{F82197F0-6ED2-452D-8F68-E0FCB9ABB561}" type="pres">
      <dgm:prSet presAssocID="{B45A63EB-F8A6-4DDD-8E33-11DF5E02F664}" presName="accentRepeatNode" presStyleLbl="solidAlignAcc1" presStyleIdx="5" presStyleCnt="6"/>
      <dgm:spPr/>
    </dgm:pt>
  </dgm:ptLst>
  <dgm:cxnLst>
    <dgm:cxn modelId="{7FC1AE00-7BBA-46D4-8345-938EF24533A1}" type="presOf" srcId="{B45A63EB-F8A6-4DDD-8E33-11DF5E02F664}" destId="{7E9FDA4C-B9D4-4829-800E-9716FD1ECE5A}" srcOrd="0" destOrd="0" presId="urn:microsoft.com/office/officeart/2008/layout/HexagonCluster"/>
    <dgm:cxn modelId="{1EB23D07-E35E-4E25-8AB9-FD6003DA7AF0}" type="presOf" srcId="{0BF7474F-EFE2-4760-BE83-EE48823CEE9C}" destId="{B4D9ECE5-2555-41FD-8A3E-E90246CC43D4}" srcOrd="0" destOrd="0" presId="urn:microsoft.com/office/officeart/2008/layout/HexagonCluster"/>
    <dgm:cxn modelId="{C657CF07-5C15-4DDC-984D-766F4DE49851}" type="presOf" srcId="{5A3CD8A4-9CB4-4E43-8F79-2DC9E23EF8BF}" destId="{967C617E-B524-4923-AC75-6EA57FD6EFFF}" srcOrd="0" destOrd="0" presId="urn:microsoft.com/office/officeart/2008/layout/HexagonCluster"/>
    <dgm:cxn modelId="{D5E9AC0A-D27D-4A7B-858E-F93B9A9C7DEB}" srcId="{5A3CD8A4-9CB4-4E43-8F79-2DC9E23EF8BF}" destId="{723AD76A-7BE3-4411-98E5-41D5056FFEE2}" srcOrd="0" destOrd="0" parTransId="{DF6CB6C8-2BC5-4DDF-8528-3D3339F162A1}" sibTransId="{A9AB2E17-0323-4FEC-8DAA-E3833E1EE021}"/>
    <dgm:cxn modelId="{5922835D-3721-49AB-872F-C28A733E1B0B}" srcId="{714458A7-7A8C-41AB-A935-B04CDADDDE26}" destId="{0E2DC9B0-AE9A-42E8-92BA-5B13EDD62B38}" srcOrd="0" destOrd="0" parTransId="{550D0195-F36C-4AF3-B59C-0E591446C66D}" sibTransId="{44DBEC0B-8C8A-498D-9014-098F7F771712}"/>
    <dgm:cxn modelId="{BFBC315E-2233-44C7-A9B1-06487D7E3FC8}" srcId="{9F7BD755-070D-4C00-9054-7763A53C2608}" destId="{5A3CD8A4-9CB4-4E43-8F79-2DC9E23EF8BF}" srcOrd="1" destOrd="0" parTransId="{BA2FD6AC-338C-4A35-A019-BAD05350AD1D}" sibTransId="{9EFDEFF5-FEAD-4A7C-AA46-1F1734F267C6}"/>
    <dgm:cxn modelId="{91508569-7595-4BB3-AAA2-76B8FE516A4A}" type="presOf" srcId="{0E2DC9B0-AE9A-42E8-92BA-5B13EDD62B38}" destId="{A8D72502-78D9-4B6C-B541-593DDE59262F}" srcOrd="0" destOrd="1" presId="urn:microsoft.com/office/officeart/2008/layout/HexagonCluster"/>
    <dgm:cxn modelId="{8B764D4A-441B-451C-9B54-1D97BF69BCBA}" type="presOf" srcId="{9F7BD755-070D-4C00-9054-7763A53C2608}" destId="{0720A6A2-F777-44A5-9B9E-BE0C71BF53A9}" srcOrd="0" destOrd="0" presId="urn:microsoft.com/office/officeart/2008/layout/HexagonCluster"/>
    <dgm:cxn modelId="{722F2F5A-3947-44ED-AD48-5521C15DDCB9}" type="presOf" srcId="{F1733664-667A-46F8-91A7-5F9B6511C697}" destId="{A8D72502-78D9-4B6C-B541-593DDE59262F}" srcOrd="0" destOrd="2" presId="urn:microsoft.com/office/officeart/2008/layout/HexagonCluster"/>
    <dgm:cxn modelId="{80108A7B-1BEC-471C-919C-1F8F1BD65588}" type="presOf" srcId="{16D59706-6A8F-4170-AE5B-2C656248F479}" destId="{A8D72502-78D9-4B6C-B541-593DDE59262F}" srcOrd="0" destOrd="3" presId="urn:microsoft.com/office/officeart/2008/layout/HexagonCluster"/>
    <dgm:cxn modelId="{BB32A686-44DD-4749-A0B4-1ADE0B0DC8DA}" srcId="{3C8A43C9-28B8-4FB0-B4F7-EC277A9C07CF}" destId="{34485388-3CF7-4722-BB06-795D1EB30212}" srcOrd="0" destOrd="0" parTransId="{368B9BF9-5B52-4810-A5FC-9C8C70C37BFC}" sibTransId="{4DB5CD64-ACD7-4402-A796-9D59C9E84D85}"/>
    <dgm:cxn modelId="{DE6DBD86-604E-44DC-BB1E-2DB519323965}" type="presOf" srcId="{723AD76A-7BE3-4411-98E5-41D5056FFEE2}" destId="{967C617E-B524-4923-AC75-6EA57FD6EFFF}" srcOrd="0" destOrd="1" presId="urn:microsoft.com/office/officeart/2008/layout/HexagonCluster"/>
    <dgm:cxn modelId="{C4863C8A-D0E3-4077-87FE-78FAA0393B74}" srcId="{9F7BD755-070D-4C00-9054-7763A53C2608}" destId="{3C8A43C9-28B8-4FB0-B4F7-EC277A9C07CF}" srcOrd="0" destOrd="0" parTransId="{0FAC9922-2392-486E-92CF-85FF04C05F0F}" sibTransId="{0BF7474F-EFE2-4760-BE83-EE48823CEE9C}"/>
    <dgm:cxn modelId="{33DE1992-0B63-4281-8901-D6F07DB653CB}" type="presOf" srcId="{9EFDEFF5-FEAD-4A7C-AA46-1F1734F267C6}" destId="{703981D7-3F67-4CB0-9461-C42809D51D29}" srcOrd="0" destOrd="0" presId="urn:microsoft.com/office/officeart/2008/layout/HexagonCluster"/>
    <dgm:cxn modelId="{6635089F-3298-4034-9509-205B4DA839F4}" srcId="{714458A7-7A8C-41AB-A935-B04CDADDDE26}" destId="{16D59706-6A8F-4170-AE5B-2C656248F479}" srcOrd="2" destOrd="0" parTransId="{D847D387-D455-451D-8C6E-C81D606483D5}" sibTransId="{636AE307-DC5C-4929-B68D-C9677A2C75D8}"/>
    <dgm:cxn modelId="{A65B1ACA-C3DA-4194-A567-21E4D2EC6276}" type="presOf" srcId="{34485388-3CF7-4722-BB06-795D1EB30212}" destId="{123F9603-1672-4211-8054-0C2254A1BC61}" srcOrd="0" destOrd="1" presId="urn:microsoft.com/office/officeart/2008/layout/HexagonCluster"/>
    <dgm:cxn modelId="{23732CD0-609C-42D1-8C20-55318F774EE3}" srcId="{714458A7-7A8C-41AB-A935-B04CDADDDE26}" destId="{F1733664-667A-46F8-91A7-5F9B6511C697}" srcOrd="1" destOrd="0" parTransId="{B721ED8D-31C4-49E8-A963-618485635831}" sibTransId="{42E16874-34FB-448E-9263-14917CA74E6B}"/>
    <dgm:cxn modelId="{51D73BED-357A-4815-AB3A-86B14260318A}" srcId="{9F7BD755-070D-4C00-9054-7763A53C2608}" destId="{714458A7-7A8C-41AB-A935-B04CDADDDE26}" srcOrd="2" destOrd="0" parTransId="{BBB3F658-D0B5-4110-958C-012B6B68249D}" sibTransId="{B45A63EB-F8A6-4DDD-8E33-11DF5E02F664}"/>
    <dgm:cxn modelId="{FACF34F2-772E-4FF1-B9D8-C7519DA5EAAB}" type="presOf" srcId="{714458A7-7A8C-41AB-A935-B04CDADDDE26}" destId="{A8D72502-78D9-4B6C-B541-593DDE59262F}" srcOrd="0" destOrd="0" presId="urn:microsoft.com/office/officeart/2008/layout/HexagonCluster"/>
    <dgm:cxn modelId="{1DC63EFA-6B96-435E-BD1B-799DEBDCD2A6}" type="presOf" srcId="{3C8A43C9-28B8-4FB0-B4F7-EC277A9C07CF}" destId="{123F9603-1672-4211-8054-0C2254A1BC61}" srcOrd="0" destOrd="0" presId="urn:microsoft.com/office/officeart/2008/layout/HexagonCluster"/>
    <dgm:cxn modelId="{0ACEBF48-C144-42CE-9DC1-1A6852D82F7E}" type="presParOf" srcId="{0720A6A2-F777-44A5-9B9E-BE0C71BF53A9}" destId="{5F5C28D5-6715-4507-BEF4-625E9363EFD9}" srcOrd="0" destOrd="0" presId="urn:microsoft.com/office/officeart/2008/layout/HexagonCluster"/>
    <dgm:cxn modelId="{7B1BE8CF-27C0-4494-8F98-CD20E7476FB8}" type="presParOf" srcId="{5F5C28D5-6715-4507-BEF4-625E9363EFD9}" destId="{123F9603-1672-4211-8054-0C2254A1BC61}" srcOrd="0" destOrd="0" presId="urn:microsoft.com/office/officeart/2008/layout/HexagonCluster"/>
    <dgm:cxn modelId="{FAA7357C-D2FF-4453-80C5-2254E25A9277}" type="presParOf" srcId="{0720A6A2-F777-44A5-9B9E-BE0C71BF53A9}" destId="{73AC165A-B4FE-48C4-9715-B18A087D7A3D}" srcOrd="1" destOrd="0" presId="urn:microsoft.com/office/officeart/2008/layout/HexagonCluster"/>
    <dgm:cxn modelId="{EB8A98CC-1316-413B-BE6C-0550175C3DCA}" type="presParOf" srcId="{73AC165A-B4FE-48C4-9715-B18A087D7A3D}" destId="{80C17F5C-EE91-4AA6-A40A-0020975C4C76}" srcOrd="0" destOrd="0" presId="urn:microsoft.com/office/officeart/2008/layout/HexagonCluster"/>
    <dgm:cxn modelId="{96D66065-D96A-4359-9447-ABD2867B3B3F}" type="presParOf" srcId="{0720A6A2-F777-44A5-9B9E-BE0C71BF53A9}" destId="{DCE28B7D-2A82-47BD-8A3C-271C740D52F5}" srcOrd="2" destOrd="0" presId="urn:microsoft.com/office/officeart/2008/layout/HexagonCluster"/>
    <dgm:cxn modelId="{584F24FA-70DE-4D96-AB05-8C67EA2FBC7A}" type="presParOf" srcId="{DCE28B7D-2A82-47BD-8A3C-271C740D52F5}" destId="{B4D9ECE5-2555-41FD-8A3E-E90246CC43D4}" srcOrd="0" destOrd="0" presId="urn:microsoft.com/office/officeart/2008/layout/HexagonCluster"/>
    <dgm:cxn modelId="{C00706B2-6915-4422-A8CF-A94E0D82E16E}" type="presParOf" srcId="{0720A6A2-F777-44A5-9B9E-BE0C71BF53A9}" destId="{01B30803-C671-4855-A965-E2FD35D6AD37}" srcOrd="3" destOrd="0" presId="urn:microsoft.com/office/officeart/2008/layout/HexagonCluster"/>
    <dgm:cxn modelId="{79CBAF2B-14AC-431A-B179-7ADCC6690D32}" type="presParOf" srcId="{01B30803-C671-4855-A965-E2FD35D6AD37}" destId="{97245B0E-69F5-4CFF-BD91-05F84BC7E175}" srcOrd="0" destOrd="0" presId="urn:microsoft.com/office/officeart/2008/layout/HexagonCluster"/>
    <dgm:cxn modelId="{50043672-0759-4528-BEA9-8E7B990BD2C5}" type="presParOf" srcId="{0720A6A2-F777-44A5-9B9E-BE0C71BF53A9}" destId="{4894157D-8DB0-4466-B58A-1C8AECBAF1D6}" srcOrd="4" destOrd="0" presId="urn:microsoft.com/office/officeart/2008/layout/HexagonCluster"/>
    <dgm:cxn modelId="{BD6D76F3-D57F-41E1-B137-363570DE30EB}" type="presParOf" srcId="{4894157D-8DB0-4466-B58A-1C8AECBAF1D6}" destId="{967C617E-B524-4923-AC75-6EA57FD6EFFF}" srcOrd="0" destOrd="0" presId="urn:microsoft.com/office/officeart/2008/layout/HexagonCluster"/>
    <dgm:cxn modelId="{9EEE3BAF-01C5-4A5B-B2A6-FF1C3A45F2D8}" type="presParOf" srcId="{0720A6A2-F777-44A5-9B9E-BE0C71BF53A9}" destId="{4A52B137-5D35-4657-B9FB-D62905AD013C}" srcOrd="5" destOrd="0" presId="urn:microsoft.com/office/officeart/2008/layout/HexagonCluster"/>
    <dgm:cxn modelId="{F47E3392-1C61-4658-A69F-509264DBB9EF}" type="presParOf" srcId="{4A52B137-5D35-4657-B9FB-D62905AD013C}" destId="{03D12162-55E0-4034-95DA-ABC4B50B9B44}" srcOrd="0" destOrd="0" presId="urn:microsoft.com/office/officeart/2008/layout/HexagonCluster"/>
    <dgm:cxn modelId="{BE600FB4-8C8C-4C65-BEE0-C49D6CE1257C}" type="presParOf" srcId="{0720A6A2-F777-44A5-9B9E-BE0C71BF53A9}" destId="{6EADF40F-87CE-4D86-AB25-500A975B27A1}" srcOrd="6" destOrd="0" presId="urn:microsoft.com/office/officeart/2008/layout/HexagonCluster"/>
    <dgm:cxn modelId="{49C04804-53E6-49D2-A5ED-CC1705820BA8}" type="presParOf" srcId="{6EADF40F-87CE-4D86-AB25-500A975B27A1}" destId="{703981D7-3F67-4CB0-9461-C42809D51D29}" srcOrd="0" destOrd="0" presId="urn:microsoft.com/office/officeart/2008/layout/HexagonCluster"/>
    <dgm:cxn modelId="{7B652658-E5EF-4111-954E-E74DAEADA3F3}" type="presParOf" srcId="{0720A6A2-F777-44A5-9B9E-BE0C71BF53A9}" destId="{BDE0CC4C-A6C3-4733-9E67-BAB11A8AE0F8}" srcOrd="7" destOrd="0" presId="urn:microsoft.com/office/officeart/2008/layout/HexagonCluster"/>
    <dgm:cxn modelId="{69DEAF01-B377-49A5-AACC-904C44B17FD5}" type="presParOf" srcId="{BDE0CC4C-A6C3-4733-9E67-BAB11A8AE0F8}" destId="{38757B80-C10C-4A1F-AF64-9ACB3B94E53A}" srcOrd="0" destOrd="0" presId="urn:microsoft.com/office/officeart/2008/layout/HexagonCluster"/>
    <dgm:cxn modelId="{FB588548-B21D-4F6E-8684-9605B0FE06A0}" type="presParOf" srcId="{0720A6A2-F777-44A5-9B9E-BE0C71BF53A9}" destId="{07E81D29-EB0B-492A-974B-F057603ED79B}" srcOrd="8" destOrd="0" presId="urn:microsoft.com/office/officeart/2008/layout/HexagonCluster"/>
    <dgm:cxn modelId="{8B7F138A-2CAB-4C71-912D-90DC0C129C76}" type="presParOf" srcId="{07E81D29-EB0B-492A-974B-F057603ED79B}" destId="{A8D72502-78D9-4B6C-B541-593DDE59262F}" srcOrd="0" destOrd="0" presId="urn:microsoft.com/office/officeart/2008/layout/HexagonCluster"/>
    <dgm:cxn modelId="{B76841FB-7C2E-4E5C-AEBA-7F20A735DC40}" type="presParOf" srcId="{0720A6A2-F777-44A5-9B9E-BE0C71BF53A9}" destId="{14414435-91E7-4A16-9816-708E2023E111}" srcOrd="9" destOrd="0" presId="urn:microsoft.com/office/officeart/2008/layout/HexagonCluster"/>
    <dgm:cxn modelId="{EF534C34-CB73-4847-9C47-40ECA58D3ECC}" type="presParOf" srcId="{14414435-91E7-4A16-9816-708E2023E111}" destId="{B203DC7F-70FE-4DBC-AD66-F34CE79D45C1}" srcOrd="0" destOrd="0" presId="urn:microsoft.com/office/officeart/2008/layout/HexagonCluster"/>
    <dgm:cxn modelId="{C5177BCE-8641-4FF3-86F3-FE7967957F36}" type="presParOf" srcId="{0720A6A2-F777-44A5-9B9E-BE0C71BF53A9}" destId="{E444B868-1840-42A8-9246-3C5D9F7D623E}" srcOrd="10" destOrd="0" presId="urn:microsoft.com/office/officeart/2008/layout/HexagonCluster"/>
    <dgm:cxn modelId="{DCE98543-B10F-46C8-BBDF-5E0F8C961AED}" type="presParOf" srcId="{E444B868-1840-42A8-9246-3C5D9F7D623E}" destId="{7E9FDA4C-B9D4-4829-800E-9716FD1ECE5A}" srcOrd="0" destOrd="0" presId="urn:microsoft.com/office/officeart/2008/layout/HexagonCluster"/>
    <dgm:cxn modelId="{3BF65FDD-C774-462C-B0A3-0DB42B464E6D}" type="presParOf" srcId="{0720A6A2-F777-44A5-9B9E-BE0C71BF53A9}" destId="{45BC9D5E-DEF6-4D94-A4CA-01D9CF1D9C7C}" srcOrd="11" destOrd="0" presId="urn:microsoft.com/office/officeart/2008/layout/HexagonCluster"/>
    <dgm:cxn modelId="{0E3748F7-730C-47E4-A468-436165FFA36D}" type="presParOf" srcId="{45BC9D5E-DEF6-4D94-A4CA-01D9CF1D9C7C}" destId="{F82197F0-6ED2-452D-8F68-E0FCB9ABB561}"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02E093-A3B9-4ACD-BD79-E146AC3EAD3D}" type="doc">
      <dgm:prSet loTypeId="urn:microsoft.com/office/officeart/2005/8/layout/venn1" loCatId="relationship" qsTypeId="urn:microsoft.com/office/officeart/2005/8/quickstyle/simple1" qsCatId="simple" csTypeId="urn:microsoft.com/office/officeart/2005/8/colors/accent0_1" csCatId="mainScheme" phldr="1"/>
      <dgm:spPr/>
    </dgm:pt>
    <dgm:pt modelId="{9B32EDF3-89A0-4B64-8543-E6E99F24E324}">
      <dgm:prSet phldrT="[Text]" custT="1"/>
      <dgm:spPr/>
      <dgm:t>
        <a:bodyPr/>
        <a:lstStyle/>
        <a:p>
          <a:r>
            <a:rPr lang="en-US" sz="1400" dirty="0"/>
            <a:t>Income Data</a:t>
          </a:r>
        </a:p>
      </dgm:t>
    </dgm:pt>
    <dgm:pt modelId="{6C3AA2D5-3AED-43DE-9D40-D99F2EA88A8C}" type="parTrans" cxnId="{BE9AD024-1743-4E05-8CDC-188CD02BFBE0}">
      <dgm:prSet/>
      <dgm:spPr/>
      <dgm:t>
        <a:bodyPr/>
        <a:lstStyle/>
        <a:p>
          <a:endParaRPr lang="en-US"/>
        </a:p>
      </dgm:t>
    </dgm:pt>
    <dgm:pt modelId="{C6C8361A-C7C2-4906-9EAD-2F0E0406453A}" type="sibTrans" cxnId="{BE9AD024-1743-4E05-8CDC-188CD02BFBE0}">
      <dgm:prSet/>
      <dgm:spPr/>
      <dgm:t>
        <a:bodyPr/>
        <a:lstStyle/>
        <a:p>
          <a:endParaRPr lang="en-US"/>
        </a:p>
      </dgm:t>
    </dgm:pt>
    <dgm:pt modelId="{F0C3E1D7-E173-4A39-8787-AE389B4FD7CC}">
      <dgm:prSet phldrT="[Text]" custT="1"/>
      <dgm:spPr/>
      <dgm:t>
        <a:bodyPr/>
        <a:lstStyle/>
        <a:p>
          <a:r>
            <a:rPr lang="en-US" sz="1400" dirty="0"/>
            <a:t>Outcomes</a:t>
          </a:r>
        </a:p>
      </dgm:t>
    </dgm:pt>
    <dgm:pt modelId="{6F9587D1-B084-4D17-A15B-132E4B762DE0}" type="parTrans" cxnId="{985B2081-1381-4E69-A01B-F0F60190CF50}">
      <dgm:prSet/>
      <dgm:spPr/>
      <dgm:t>
        <a:bodyPr/>
        <a:lstStyle/>
        <a:p>
          <a:endParaRPr lang="en-US"/>
        </a:p>
      </dgm:t>
    </dgm:pt>
    <dgm:pt modelId="{91D32A6B-1251-4620-A8D9-426B22060581}" type="sibTrans" cxnId="{985B2081-1381-4E69-A01B-F0F60190CF50}">
      <dgm:prSet/>
      <dgm:spPr/>
      <dgm:t>
        <a:bodyPr/>
        <a:lstStyle/>
        <a:p>
          <a:endParaRPr lang="en-US"/>
        </a:p>
      </dgm:t>
    </dgm:pt>
    <dgm:pt modelId="{B556D300-59A5-4A07-9D87-08E29B84AD67}" type="pres">
      <dgm:prSet presAssocID="{C902E093-A3B9-4ACD-BD79-E146AC3EAD3D}" presName="compositeShape" presStyleCnt="0">
        <dgm:presLayoutVars>
          <dgm:chMax val="7"/>
          <dgm:dir/>
          <dgm:resizeHandles val="exact"/>
        </dgm:presLayoutVars>
      </dgm:prSet>
      <dgm:spPr/>
    </dgm:pt>
    <dgm:pt modelId="{E85481AC-7806-4A32-8A39-C2CFD3AF8132}" type="pres">
      <dgm:prSet presAssocID="{9B32EDF3-89A0-4B64-8543-E6E99F24E324}" presName="circ1" presStyleLbl="vennNode1" presStyleIdx="0" presStyleCnt="2"/>
      <dgm:spPr/>
    </dgm:pt>
    <dgm:pt modelId="{E3AA6A3D-1EC9-47F9-A12C-0A0C5DAD32FF}" type="pres">
      <dgm:prSet presAssocID="{9B32EDF3-89A0-4B64-8543-E6E99F24E324}" presName="circ1Tx" presStyleLbl="revTx" presStyleIdx="0" presStyleCnt="0">
        <dgm:presLayoutVars>
          <dgm:chMax val="0"/>
          <dgm:chPref val="0"/>
          <dgm:bulletEnabled val="1"/>
        </dgm:presLayoutVars>
      </dgm:prSet>
      <dgm:spPr/>
    </dgm:pt>
    <dgm:pt modelId="{C652F1AE-DB49-4649-8EFC-3448982D1B43}" type="pres">
      <dgm:prSet presAssocID="{F0C3E1D7-E173-4A39-8787-AE389B4FD7CC}" presName="circ2" presStyleLbl="vennNode1" presStyleIdx="1" presStyleCnt="2"/>
      <dgm:spPr/>
    </dgm:pt>
    <dgm:pt modelId="{0ED96E70-AA22-4EA1-960B-28DC8AC36E9A}" type="pres">
      <dgm:prSet presAssocID="{F0C3E1D7-E173-4A39-8787-AE389B4FD7CC}" presName="circ2Tx" presStyleLbl="revTx" presStyleIdx="0" presStyleCnt="0">
        <dgm:presLayoutVars>
          <dgm:chMax val="0"/>
          <dgm:chPref val="0"/>
          <dgm:bulletEnabled val="1"/>
        </dgm:presLayoutVars>
      </dgm:prSet>
      <dgm:spPr/>
    </dgm:pt>
  </dgm:ptLst>
  <dgm:cxnLst>
    <dgm:cxn modelId="{0C82A60E-D75C-483E-8C36-2EA85640679D}" type="presOf" srcId="{C902E093-A3B9-4ACD-BD79-E146AC3EAD3D}" destId="{B556D300-59A5-4A07-9D87-08E29B84AD67}" srcOrd="0" destOrd="0" presId="urn:microsoft.com/office/officeart/2005/8/layout/venn1"/>
    <dgm:cxn modelId="{BE9AD024-1743-4E05-8CDC-188CD02BFBE0}" srcId="{C902E093-A3B9-4ACD-BD79-E146AC3EAD3D}" destId="{9B32EDF3-89A0-4B64-8543-E6E99F24E324}" srcOrd="0" destOrd="0" parTransId="{6C3AA2D5-3AED-43DE-9D40-D99F2EA88A8C}" sibTransId="{C6C8361A-C7C2-4906-9EAD-2F0E0406453A}"/>
    <dgm:cxn modelId="{05278E46-3605-4AD1-8E41-DB266FAA1686}" type="presOf" srcId="{9B32EDF3-89A0-4B64-8543-E6E99F24E324}" destId="{E3AA6A3D-1EC9-47F9-A12C-0A0C5DAD32FF}" srcOrd="1" destOrd="0" presId="urn:microsoft.com/office/officeart/2005/8/layout/venn1"/>
    <dgm:cxn modelId="{985B2081-1381-4E69-A01B-F0F60190CF50}" srcId="{C902E093-A3B9-4ACD-BD79-E146AC3EAD3D}" destId="{F0C3E1D7-E173-4A39-8787-AE389B4FD7CC}" srcOrd="1" destOrd="0" parTransId="{6F9587D1-B084-4D17-A15B-132E4B762DE0}" sibTransId="{91D32A6B-1251-4620-A8D9-426B22060581}"/>
    <dgm:cxn modelId="{90822781-7A29-4CA4-A5AC-B87D6026E7D2}" type="presOf" srcId="{9B32EDF3-89A0-4B64-8543-E6E99F24E324}" destId="{E85481AC-7806-4A32-8A39-C2CFD3AF8132}" srcOrd="0" destOrd="0" presId="urn:microsoft.com/office/officeart/2005/8/layout/venn1"/>
    <dgm:cxn modelId="{0697ECAB-D9A8-483E-8200-3A03023BF199}" type="presOf" srcId="{F0C3E1D7-E173-4A39-8787-AE389B4FD7CC}" destId="{C652F1AE-DB49-4649-8EFC-3448982D1B43}" srcOrd="0" destOrd="0" presId="urn:microsoft.com/office/officeart/2005/8/layout/venn1"/>
    <dgm:cxn modelId="{75C0BBBE-2E99-4949-A638-6866158DF5D3}" type="presOf" srcId="{F0C3E1D7-E173-4A39-8787-AE389B4FD7CC}" destId="{0ED96E70-AA22-4EA1-960B-28DC8AC36E9A}" srcOrd="1" destOrd="0" presId="urn:microsoft.com/office/officeart/2005/8/layout/venn1"/>
    <dgm:cxn modelId="{918A1B3B-434C-494D-8A97-FD9CD79BC353}" type="presParOf" srcId="{B556D300-59A5-4A07-9D87-08E29B84AD67}" destId="{E85481AC-7806-4A32-8A39-C2CFD3AF8132}" srcOrd="0" destOrd="0" presId="urn:microsoft.com/office/officeart/2005/8/layout/venn1"/>
    <dgm:cxn modelId="{47D3C349-DEA4-4021-9DA6-09058F7AC6A8}" type="presParOf" srcId="{B556D300-59A5-4A07-9D87-08E29B84AD67}" destId="{E3AA6A3D-1EC9-47F9-A12C-0A0C5DAD32FF}" srcOrd="1" destOrd="0" presId="urn:microsoft.com/office/officeart/2005/8/layout/venn1"/>
    <dgm:cxn modelId="{6FB9E49F-7F80-436F-95DD-5D32884638A2}" type="presParOf" srcId="{B556D300-59A5-4A07-9D87-08E29B84AD67}" destId="{C652F1AE-DB49-4649-8EFC-3448982D1B43}" srcOrd="2" destOrd="0" presId="urn:microsoft.com/office/officeart/2005/8/layout/venn1"/>
    <dgm:cxn modelId="{5AAB7BE7-5B3A-48A4-9A5A-AE34D429B3CD}" type="presParOf" srcId="{B556D300-59A5-4A07-9D87-08E29B84AD67}" destId="{0ED96E70-AA22-4EA1-960B-28DC8AC36E9A}"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E2493-6944-4976-A4CA-613677C9D818}">
      <dsp:nvSpPr>
        <dsp:cNvPr id="0" name=""/>
        <dsp:cNvSpPr/>
      </dsp:nvSpPr>
      <dsp:spPr>
        <a:xfrm>
          <a:off x="7171432" y="427029"/>
          <a:ext cx="1856787" cy="1856882"/>
        </a:xfrm>
        <a:prstGeom prst="ellipse">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477825-EEDB-4AA7-8D4D-6E7D0DF67250}">
      <dsp:nvSpPr>
        <dsp:cNvPr id="0" name=""/>
        <dsp:cNvSpPr/>
      </dsp:nvSpPr>
      <dsp:spPr>
        <a:xfrm>
          <a:off x="7233537"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Dec 2018</a:t>
          </a:r>
        </a:p>
      </dsp:txBody>
      <dsp:txXfrm>
        <a:off x="7481162" y="736563"/>
        <a:ext cx="1238123" cy="1237812"/>
      </dsp:txXfrm>
    </dsp:sp>
    <dsp:sp modelId="{1A423198-401B-49D7-B6B2-54C7282F5D32}">
      <dsp:nvSpPr>
        <dsp:cNvPr id="0" name=""/>
        <dsp:cNvSpPr/>
      </dsp:nvSpPr>
      <dsp:spPr>
        <a:xfrm>
          <a:off x="7233537" y="2318123"/>
          <a:ext cx="1733373" cy="1017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0" algn="l" defTabSz="666750">
            <a:lnSpc>
              <a:spcPct val="90000"/>
            </a:lnSpc>
            <a:spcBef>
              <a:spcPct val="0"/>
            </a:spcBef>
            <a:spcAft>
              <a:spcPct val="15000"/>
            </a:spcAft>
            <a:buNone/>
          </a:pPr>
          <a:r>
            <a:rPr lang="en-US" sz="1500" kern="1200" dirty="0"/>
            <a:t>Review TSP contributions</a:t>
          </a:r>
        </a:p>
      </dsp:txBody>
      <dsp:txXfrm>
        <a:off x="7233537" y="2318123"/>
        <a:ext cx="1733373" cy="1017880"/>
      </dsp:txXfrm>
    </dsp:sp>
    <dsp:sp modelId="{F3A42D7F-E284-4CCF-8466-8736E9633515}">
      <dsp:nvSpPr>
        <dsp:cNvPr id="0" name=""/>
        <dsp:cNvSpPr/>
      </dsp:nvSpPr>
      <dsp:spPr>
        <a:xfrm rot="2700000">
          <a:off x="5244562" y="426898"/>
          <a:ext cx="1856817" cy="1856817"/>
        </a:xfrm>
        <a:prstGeom prst="teardrop">
          <a:avLst>
            <a:gd name="adj" fmla="val 100000"/>
          </a:avLst>
        </a:prstGeom>
        <a:solidFill>
          <a:schemeClr val="accent2">
            <a:shade val="80000"/>
            <a:hueOff val="173197"/>
            <a:satOff val="-7419"/>
            <a:lumOff val="1023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8B84AA-765C-4A36-A678-C7A77319D259}">
      <dsp:nvSpPr>
        <dsp:cNvPr id="0" name=""/>
        <dsp:cNvSpPr/>
      </dsp:nvSpPr>
      <dsp:spPr>
        <a:xfrm>
          <a:off x="5314645"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173197"/>
              <a:satOff val="-7419"/>
              <a:lumOff val="1023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Sep 2018</a:t>
          </a:r>
        </a:p>
      </dsp:txBody>
      <dsp:txXfrm>
        <a:off x="5562269" y="736563"/>
        <a:ext cx="1238123" cy="1237812"/>
      </dsp:txXfrm>
    </dsp:sp>
    <dsp:sp modelId="{442EED61-976D-422A-A65A-9FBF6E127ED0}">
      <dsp:nvSpPr>
        <dsp:cNvPr id="0" name=""/>
        <dsp:cNvSpPr/>
      </dsp:nvSpPr>
      <dsp:spPr>
        <a:xfrm>
          <a:off x="5314645" y="2318123"/>
          <a:ext cx="1733373" cy="1017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0" algn="l" defTabSz="666750">
            <a:lnSpc>
              <a:spcPct val="90000"/>
            </a:lnSpc>
            <a:spcBef>
              <a:spcPct val="0"/>
            </a:spcBef>
            <a:spcAft>
              <a:spcPct val="15000"/>
            </a:spcAft>
            <a:buNone/>
          </a:pPr>
          <a:r>
            <a:rPr lang="en-US" sz="1500" kern="1200" dirty="0"/>
            <a:t>Email reminders to enrollees</a:t>
          </a:r>
        </a:p>
      </dsp:txBody>
      <dsp:txXfrm>
        <a:off x="5314645" y="2318123"/>
        <a:ext cx="1733373" cy="1017880"/>
      </dsp:txXfrm>
    </dsp:sp>
    <dsp:sp modelId="{71AC9008-153F-4644-BED0-D5DF65AAEFC3}">
      <dsp:nvSpPr>
        <dsp:cNvPr id="0" name=""/>
        <dsp:cNvSpPr/>
      </dsp:nvSpPr>
      <dsp:spPr>
        <a:xfrm rot="2700000">
          <a:off x="3333632" y="426898"/>
          <a:ext cx="1856817" cy="1856817"/>
        </a:xfrm>
        <a:prstGeom prst="teardrop">
          <a:avLst>
            <a:gd name="adj" fmla="val 100000"/>
          </a:avLst>
        </a:prstGeom>
        <a:solidFill>
          <a:schemeClr val="accent2">
            <a:shade val="80000"/>
            <a:hueOff val="346395"/>
            <a:satOff val="-14838"/>
            <a:lumOff val="204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B568FF-D3EF-455D-9C8B-996C3EABEC50}">
      <dsp:nvSpPr>
        <dsp:cNvPr id="0" name=""/>
        <dsp:cNvSpPr/>
      </dsp:nvSpPr>
      <dsp:spPr>
        <a:xfrm>
          <a:off x="3395752"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346395"/>
              <a:satOff val="-14838"/>
              <a:lumOff val="204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Aug 2018</a:t>
          </a:r>
        </a:p>
      </dsp:txBody>
      <dsp:txXfrm>
        <a:off x="3643377" y="736563"/>
        <a:ext cx="1238123" cy="1237812"/>
      </dsp:txXfrm>
    </dsp:sp>
    <dsp:sp modelId="{D83E61B1-FA54-47B4-A840-7484C7A99D5E}">
      <dsp:nvSpPr>
        <dsp:cNvPr id="0" name=""/>
        <dsp:cNvSpPr/>
      </dsp:nvSpPr>
      <dsp:spPr>
        <a:xfrm rot="2700000">
          <a:off x="1414739" y="426898"/>
          <a:ext cx="1856817" cy="1856817"/>
        </a:xfrm>
        <a:prstGeom prst="teardrop">
          <a:avLst>
            <a:gd name="adj" fmla="val 100000"/>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DBDBC6-705E-429F-B611-1BE1A8EDC4B8}">
      <dsp:nvSpPr>
        <dsp:cNvPr id="0" name=""/>
        <dsp:cNvSpPr/>
      </dsp:nvSpPr>
      <dsp:spPr>
        <a:xfrm>
          <a:off x="1476860"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519592"/>
              <a:satOff val="-22257"/>
              <a:lumOff val="306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Jan 2017</a:t>
          </a:r>
          <a:br>
            <a:rPr lang="en-US" sz="2200" kern="1200" dirty="0"/>
          </a:br>
          <a:r>
            <a:rPr lang="en-US" sz="2200" kern="1200" dirty="0"/>
            <a:t>to</a:t>
          </a:r>
          <a:br>
            <a:rPr lang="en-US" sz="2200" kern="1200" dirty="0"/>
          </a:br>
          <a:r>
            <a:rPr lang="en-US" sz="2200" kern="1200" dirty="0"/>
            <a:t>Jul 2018</a:t>
          </a:r>
        </a:p>
      </dsp:txBody>
      <dsp:txXfrm>
        <a:off x="1724484" y="736563"/>
        <a:ext cx="1238123" cy="1237812"/>
      </dsp:txXfrm>
    </dsp:sp>
    <dsp:sp modelId="{33712A8A-66C4-487D-A2A5-E2F1331031D5}">
      <dsp:nvSpPr>
        <dsp:cNvPr id="0" name=""/>
        <dsp:cNvSpPr/>
      </dsp:nvSpPr>
      <dsp:spPr>
        <a:xfrm>
          <a:off x="1476860" y="2318123"/>
          <a:ext cx="1733373" cy="1017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0" algn="l" defTabSz="666750">
            <a:lnSpc>
              <a:spcPct val="90000"/>
            </a:lnSpc>
            <a:spcBef>
              <a:spcPct val="0"/>
            </a:spcBef>
            <a:spcAft>
              <a:spcPct val="15000"/>
            </a:spcAft>
            <a:buNone/>
          </a:pPr>
          <a:r>
            <a:rPr lang="en-US" sz="1500" kern="1200" dirty="0">
              <a:solidFill>
                <a:schemeClr val="tx1"/>
              </a:solidFill>
            </a:rPr>
            <a:t>Automatic enrollment </a:t>
          </a:r>
          <a:br>
            <a:rPr lang="en-US" sz="1500" kern="1200" dirty="0">
              <a:solidFill>
                <a:schemeClr val="tx1"/>
              </a:solidFill>
            </a:rPr>
          </a:br>
          <a:r>
            <a:rPr lang="en-US" sz="1500" kern="1200" dirty="0">
              <a:solidFill>
                <a:schemeClr val="tx1"/>
              </a:solidFill>
            </a:rPr>
            <a:t>into TSP, with </a:t>
          </a:r>
          <a:br>
            <a:rPr lang="en-US" sz="1500" kern="1200" dirty="0">
              <a:solidFill>
                <a:schemeClr val="tx1"/>
              </a:solidFill>
            </a:rPr>
          </a:br>
          <a:r>
            <a:rPr lang="en-US" sz="1500" kern="1200" dirty="0">
              <a:solidFill>
                <a:schemeClr val="tx1"/>
              </a:solidFill>
            </a:rPr>
            <a:t>3% match</a:t>
          </a:r>
        </a:p>
      </dsp:txBody>
      <dsp:txXfrm>
        <a:off x="1476860" y="2318123"/>
        <a:ext cx="1733373" cy="1017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F9603-1672-4211-8054-0C2254A1BC61}">
      <dsp:nvSpPr>
        <dsp:cNvPr id="0" name=""/>
        <dsp:cNvSpPr/>
      </dsp:nvSpPr>
      <dsp:spPr>
        <a:xfrm>
          <a:off x="3423496" y="2458685"/>
          <a:ext cx="1736730" cy="1497364"/>
        </a:xfrm>
        <a:prstGeom prst="hexagon">
          <a:avLst>
            <a:gd name="adj" fmla="val 25000"/>
            <a:gd name="vf" fmla="val 115470"/>
          </a:avLst>
        </a:prstGeom>
        <a:solidFill>
          <a:schemeClr val="accent2">
            <a:lumMod val="75000"/>
          </a:schemeClr>
        </a:solidFill>
        <a:ln w="15875" cap="flat" cmpd="sng" algn="ctr">
          <a:solidFill>
            <a:schemeClr val="accent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t" anchorCtr="0">
          <a:noAutofit/>
        </a:bodyPr>
        <a:lstStyle/>
        <a:p>
          <a:pPr marL="0" lvl="0" indent="0" algn="l" defTabSz="622300">
            <a:lnSpc>
              <a:spcPct val="90000"/>
            </a:lnSpc>
            <a:spcBef>
              <a:spcPct val="0"/>
            </a:spcBef>
            <a:spcAft>
              <a:spcPct val="35000"/>
            </a:spcAft>
            <a:buNone/>
          </a:pPr>
          <a:r>
            <a:rPr lang="en-US" sz="1400" kern="1200" dirty="0">
              <a:latin typeface="+mj-lt"/>
            </a:rPr>
            <a:t>Design</a:t>
          </a:r>
          <a:endParaRPr lang="en-US" sz="1400" kern="1200" dirty="0"/>
        </a:p>
        <a:p>
          <a:pPr marL="57150" lvl="1" indent="-57150" algn="l" defTabSz="488950">
            <a:lnSpc>
              <a:spcPct val="90000"/>
            </a:lnSpc>
            <a:spcBef>
              <a:spcPct val="0"/>
            </a:spcBef>
            <a:spcAft>
              <a:spcPct val="15000"/>
            </a:spcAft>
            <a:buChar char="•"/>
          </a:pPr>
          <a:r>
            <a:rPr lang="en-US" sz="1100" kern="1200"/>
            <a:t>Aesthetics</a:t>
          </a:r>
          <a:endParaRPr lang="en-US" sz="1100" kern="1200" dirty="0"/>
        </a:p>
      </dsp:txBody>
      <dsp:txXfrm>
        <a:off x="3693004" y="2691048"/>
        <a:ext cx="1197714" cy="1032638"/>
      </dsp:txXfrm>
    </dsp:sp>
    <dsp:sp modelId="{80C17F5C-EE91-4AA6-A40A-0020975C4C76}">
      <dsp:nvSpPr>
        <dsp:cNvPr id="0" name=""/>
        <dsp:cNvSpPr/>
      </dsp:nvSpPr>
      <dsp:spPr>
        <a:xfrm>
          <a:off x="3468614" y="3119741"/>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D9ECE5-2555-41FD-8A3E-E90246CC43D4}">
      <dsp:nvSpPr>
        <dsp:cNvPr id="0" name=""/>
        <dsp:cNvSpPr/>
      </dsp:nvSpPr>
      <dsp:spPr>
        <a:xfrm>
          <a:off x="1938931" y="1654420"/>
          <a:ext cx="1736730" cy="1497364"/>
        </a:xfrm>
        <a:prstGeom prst="hexagon">
          <a:avLst>
            <a:gd name="adj" fmla="val 25000"/>
            <a:gd name="vf" fmla="val 11547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680" t="-4186" r="-31531" b="-2130"/>
          </a:stretch>
        </a:blipFill>
        <a:ln w="15875" cap="flat" cmpd="sng" algn="ctr">
          <a:solidFill>
            <a:schemeClr val="accent2">
              <a:lumMod val="75000"/>
            </a:schemeClr>
          </a:solidFill>
          <a:prstDash val="solid"/>
        </a:ln>
        <a:effectLst/>
      </dsp:spPr>
      <dsp:style>
        <a:lnRef idx="2">
          <a:scrgbClr r="0" g="0" b="0"/>
        </a:lnRef>
        <a:fillRef idx="1">
          <a:scrgbClr r="0" g="0" b="0"/>
        </a:fillRef>
        <a:effectRef idx="0">
          <a:scrgbClr r="0" g="0" b="0"/>
        </a:effectRef>
        <a:fontRef idx="minor"/>
      </dsp:style>
    </dsp:sp>
    <dsp:sp modelId="{97245B0E-69F5-4CFF-BD91-05F84BC7E175}">
      <dsp:nvSpPr>
        <dsp:cNvPr id="0" name=""/>
        <dsp:cNvSpPr/>
      </dsp:nvSpPr>
      <dsp:spPr>
        <a:xfrm>
          <a:off x="3121268" y="2953982"/>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266365"/>
              <a:satOff val="-117"/>
              <a:lumOff val="314"/>
              <a:alphaOff val="0"/>
            </a:schemeClr>
          </a:solidFill>
          <a:prstDash val="solid"/>
        </a:ln>
        <a:effectLst/>
      </dsp:spPr>
      <dsp:style>
        <a:lnRef idx="2">
          <a:scrgbClr r="0" g="0" b="0"/>
        </a:lnRef>
        <a:fillRef idx="1">
          <a:scrgbClr r="0" g="0" b="0"/>
        </a:fillRef>
        <a:effectRef idx="0">
          <a:scrgbClr r="0" g="0" b="0"/>
        </a:effectRef>
        <a:fontRef idx="minor"/>
      </dsp:style>
    </dsp:sp>
    <dsp:sp modelId="{967C617E-B524-4923-AC75-6EA57FD6EFFF}">
      <dsp:nvSpPr>
        <dsp:cNvPr id="0" name=""/>
        <dsp:cNvSpPr/>
      </dsp:nvSpPr>
      <dsp:spPr>
        <a:xfrm>
          <a:off x="4903117" y="1636617"/>
          <a:ext cx="1736730" cy="1497364"/>
        </a:xfrm>
        <a:prstGeom prst="hexagon">
          <a:avLst>
            <a:gd name="adj" fmla="val 25000"/>
            <a:gd name="vf" fmla="val 115470"/>
          </a:avLst>
        </a:prstGeom>
        <a:solidFill>
          <a:schemeClr val="accent5">
            <a:lumMod val="75000"/>
          </a:schemeClr>
        </a:solidFill>
        <a:ln w="15875" cap="flat"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t" anchorCtr="0">
          <a:noAutofit/>
        </a:bodyPr>
        <a:lstStyle/>
        <a:p>
          <a:pPr marL="0" lvl="0" indent="0" algn="l" defTabSz="622300">
            <a:lnSpc>
              <a:spcPct val="90000"/>
            </a:lnSpc>
            <a:spcBef>
              <a:spcPct val="0"/>
            </a:spcBef>
            <a:spcAft>
              <a:spcPct val="35000"/>
            </a:spcAft>
            <a:buFont typeface="Courier New" panose="02070309020205020404" pitchFamily="49" charset="0"/>
            <a:buNone/>
          </a:pPr>
          <a:r>
            <a:rPr lang="en-US" sz="1400" kern="1200">
              <a:latin typeface="+mj-lt"/>
            </a:rPr>
            <a:t>Awareness</a:t>
          </a:r>
          <a:endParaRPr lang="en-US" sz="1400" kern="1200" dirty="0"/>
        </a:p>
        <a:p>
          <a:pPr marL="57150" lvl="1" indent="-57150" algn="l" defTabSz="488950">
            <a:lnSpc>
              <a:spcPct val="90000"/>
            </a:lnSpc>
            <a:spcBef>
              <a:spcPct val="0"/>
            </a:spcBef>
            <a:spcAft>
              <a:spcPct val="15000"/>
            </a:spcAft>
            <a:buChar char="•"/>
          </a:pPr>
          <a:r>
            <a:rPr lang="en-US" sz="1100" kern="1200" dirty="0"/>
            <a:t>“Open Enrollment” as a baseline</a:t>
          </a:r>
        </a:p>
      </dsp:txBody>
      <dsp:txXfrm>
        <a:off x="5172625" y="1868980"/>
        <a:ext cx="1197714" cy="1032638"/>
      </dsp:txXfrm>
    </dsp:sp>
    <dsp:sp modelId="{03D12162-55E0-4034-95DA-ABC4B50B9B44}">
      <dsp:nvSpPr>
        <dsp:cNvPr id="0" name=""/>
        <dsp:cNvSpPr/>
      </dsp:nvSpPr>
      <dsp:spPr>
        <a:xfrm>
          <a:off x="6090398" y="2934597"/>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532730"/>
              <a:satOff val="-234"/>
              <a:lumOff val="628"/>
              <a:alphaOff val="0"/>
            </a:schemeClr>
          </a:solidFill>
          <a:prstDash val="solid"/>
        </a:ln>
        <a:effectLst/>
      </dsp:spPr>
      <dsp:style>
        <a:lnRef idx="2">
          <a:scrgbClr r="0" g="0" b="0"/>
        </a:lnRef>
        <a:fillRef idx="1">
          <a:scrgbClr r="0" g="0" b="0"/>
        </a:fillRef>
        <a:effectRef idx="0">
          <a:scrgbClr r="0" g="0" b="0"/>
        </a:effectRef>
        <a:fontRef idx="minor"/>
      </dsp:style>
    </dsp:sp>
    <dsp:sp modelId="{703981D7-3F67-4CB0-9461-C42809D51D29}">
      <dsp:nvSpPr>
        <dsp:cNvPr id="0" name=""/>
        <dsp:cNvSpPr/>
      </dsp:nvSpPr>
      <dsp:spPr>
        <a:xfrm>
          <a:off x="6382737" y="2458685"/>
          <a:ext cx="1736730" cy="1497364"/>
        </a:xfrm>
        <a:prstGeom prst="hexagon">
          <a:avLst>
            <a:gd name="adj" fmla="val 25000"/>
            <a:gd name="vf" fmla="val 11547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3571" t="-710" r="-6429" b="710"/>
          </a:stretch>
        </a:blipFill>
        <a:ln w="15875" cap="flat"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dsp:style>
    </dsp:sp>
    <dsp:sp modelId="{38757B80-C10C-4A1F-AF64-9ACB3B94E53A}">
      <dsp:nvSpPr>
        <dsp:cNvPr id="0" name=""/>
        <dsp:cNvSpPr/>
      </dsp:nvSpPr>
      <dsp:spPr>
        <a:xfrm>
          <a:off x="6427855" y="3119741"/>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799094"/>
              <a:satOff val="-352"/>
              <a:lumOff val="941"/>
              <a:alphaOff val="0"/>
            </a:schemeClr>
          </a:solidFill>
          <a:prstDash val="solid"/>
        </a:ln>
        <a:effectLst/>
      </dsp:spPr>
      <dsp:style>
        <a:lnRef idx="2">
          <a:scrgbClr r="0" g="0" b="0"/>
        </a:lnRef>
        <a:fillRef idx="1">
          <a:scrgbClr r="0" g="0" b="0"/>
        </a:fillRef>
        <a:effectRef idx="0">
          <a:scrgbClr r="0" g="0" b="0"/>
        </a:effectRef>
        <a:fontRef idx="minor"/>
      </dsp:style>
    </dsp:sp>
    <dsp:sp modelId="{A8D72502-78D9-4B6C-B541-593DDE59262F}">
      <dsp:nvSpPr>
        <dsp:cNvPr id="0" name=""/>
        <dsp:cNvSpPr/>
      </dsp:nvSpPr>
      <dsp:spPr>
        <a:xfrm>
          <a:off x="3423496" y="818111"/>
          <a:ext cx="1736730" cy="1497364"/>
        </a:xfrm>
        <a:prstGeom prst="hexagon">
          <a:avLst>
            <a:gd name="adj" fmla="val 25000"/>
            <a:gd name="vf" fmla="val 115470"/>
          </a:avLst>
        </a:prstGeom>
        <a:solidFill>
          <a:schemeClr val="accent3">
            <a:lumMod val="75000"/>
          </a:schemeClr>
        </a:solidFill>
        <a:ln w="15875"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t" anchorCtr="0">
          <a:noAutofit/>
        </a:bodyPr>
        <a:lstStyle/>
        <a:p>
          <a:pPr marL="0" lvl="0" indent="0" algn="l" defTabSz="622300">
            <a:lnSpc>
              <a:spcPct val="90000"/>
            </a:lnSpc>
            <a:spcBef>
              <a:spcPct val="0"/>
            </a:spcBef>
            <a:spcAft>
              <a:spcPct val="35000"/>
            </a:spcAft>
            <a:buNone/>
          </a:pPr>
          <a:r>
            <a:rPr lang="en-US" sz="1400" kern="1200" dirty="0">
              <a:latin typeface="+mj-lt"/>
            </a:rPr>
            <a:t>Ability &amp; Propensity</a:t>
          </a:r>
        </a:p>
        <a:p>
          <a:pPr marL="57150" lvl="1" indent="-57150" algn="l" defTabSz="488950">
            <a:lnSpc>
              <a:spcPct val="90000"/>
            </a:lnSpc>
            <a:spcBef>
              <a:spcPct val="0"/>
            </a:spcBef>
            <a:spcAft>
              <a:spcPct val="15000"/>
            </a:spcAft>
            <a:buChar char="•"/>
          </a:pPr>
          <a:r>
            <a:rPr lang="en-US" sz="1100" kern="1200" dirty="0"/>
            <a:t>Age</a:t>
          </a:r>
        </a:p>
        <a:p>
          <a:pPr marL="57150" lvl="1" indent="-57150" algn="l" defTabSz="488950">
            <a:lnSpc>
              <a:spcPct val="90000"/>
            </a:lnSpc>
            <a:spcBef>
              <a:spcPct val="0"/>
            </a:spcBef>
            <a:spcAft>
              <a:spcPct val="15000"/>
            </a:spcAft>
            <a:buChar char="•"/>
          </a:pPr>
          <a:r>
            <a:rPr lang="en-US" sz="1100" kern="1200" dirty="0"/>
            <a:t>Income</a:t>
          </a:r>
        </a:p>
        <a:p>
          <a:pPr marL="57150" lvl="1" indent="-57150" algn="l" defTabSz="488950">
            <a:lnSpc>
              <a:spcPct val="90000"/>
            </a:lnSpc>
            <a:spcBef>
              <a:spcPct val="0"/>
            </a:spcBef>
            <a:spcAft>
              <a:spcPct val="15000"/>
            </a:spcAft>
            <a:buChar char="•"/>
          </a:pPr>
          <a:r>
            <a:rPr lang="en-US" sz="1100" kern="1200" dirty="0"/>
            <a:t>Gender</a:t>
          </a:r>
        </a:p>
      </dsp:txBody>
      <dsp:txXfrm>
        <a:off x="3693004" y="1050474"/>
        <a:ext cx="1197714" cy="1032638"/>
      </dsp:txXfrm>
    </dsp:sp>
    <dsp:sp modelId="{B203DC7F-70FE-4DBC-AD66-F34CE79D45C1}">
      <dsp:nvSpPr>
        <dsp:cNvPr id="0" name=""/>
        <dsp:cNvSpPr/>
      </dsp:nvSpPr>
      <dsp:spPr>
        <a:xfrm>
          <a:off x="4600888" y="850550"/>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1065459"/>
              <a:satOff val="-469"/>
              <a:lumOff val="1255"/>
              <a:alphaOff val="0"/>
            </a:schemeClr>
          </a:solidFill>
          <a:prstDash val="solid"/>
        </a:ln>
        <a:effectLst/>
      </dsp:spPr>
      <dsp:style>
        <a:lnRef idx="2">
          <a:scrgbClr r="0" g="0" b="0"/>
        </a:lnRef>
        <a:fillRef idx="1">
          <a:scrgbClr r="0" g="0" b="0"/>
        </a:fillRef>
        <a:effectRef idx="0">
          <a:scrgbClr r="0" g="0" b="0"/>
        </a:effectRef>
        <a:fontRef idx="minor"/>
      </dsp:style>
    </dsp:sp>
    <dsp:sp modelId="{7E9FDA4C-B9D4-4829-800E-9716FD1ECE5A}">
      <dsp:nvSpPr>
        <dsp:cNvPr id="0" name=""/>
        <dsp:cNvSpPr/>
      </dsp:nvSpPr>
      <dsp:spPr>
        <a:xfrm>
          <a:off x="4903117" y="0"/>
          <a:ext cx="1736730" cy="1497364"/>
        </a:xfrm>
        <a:prstGeom prst="hexagon">
          <a:avLst>
            <a:gd name="adj" fmla="val 25000"/>
            <a:gd name="vf" fmla="val 115470"/>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7021" t="-710" r="-44979" b="710"/>
          </a:stretch>
        </a:blipFill>
        <a:ln w="15875"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sp>
    <dsp:sp modelId="{F82197F0-6ED2-452D-8F68-E0FCB9ABB561}">
      <dsp:nvSpPr>
        <dsp:cNvPr id="0" name=""/>
        <dsp:cNvSpPr/>
      </dsp:nvSpPr>
      <dsp:spPr>
        <a:xfrm>
          <a:off x="4954415" y="657495"/>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hueOff val="-1331824"/>
              <a:satOff val="-586"/>
              <a:lumOff val="1569"/>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481AC-7806-4A32-8A39-C2CFD3AF8132}">
      <dsp:nvSpPr>
        <dsp:cNvPr id="0" name=""/>
        <dsp:cNvSpPr/>
      </dsp:nvSpPr>
      <dsp:spPr>
        <a:xfrm>
          <a:off x="473036" y="5031"/>
          <a:ext cx="1839701" cy="1839701"/>
        </a:xfrm>
        <a:prstGeom prst="ellipse">
          <a:avLst/>
        </a:prstGeom>
        <a:solidFill>
          <a:schemeClr val="lt1">
            <a:alpha val="50000"/>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Income Data</a:t>
          </a:r>
        </a:p>
      </dsp:txBody>
      <dsp:txXfrm>
        <a:off x="729931" y="221971"/>
        <a:ext cx="1060728" cy="1405820"/>
      </dsp:txXfrm>
    </dsp:sp>
    <dsp:sp modelId="{C652F1AE-DB49-4649-8EFC-3448982D1B43}">
      <dsp:nvSpPr>
        <dsp:cNvPr id="0" name=""/>
        <dsp:cNvSpPr/>
      </dsp:nvSpPr>
      <dsp:spPr>
        <a:xfrm>
          <a:off x="1798947" y="5031"/>
          <a:ext cx="1839701" cy="1839701"/>
        </a:xfrm>
        <a:prstGeom prst="ellipse">
          <a:avLst/>
        </a:prstGeom>
        <a:solidFill>
          <a:schemeClr val="lt1">
            <a:alpha val="50000"/>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Outcomes</a:t>
          </a:r>
        </a:p>
      </dsp:txBody>
      <dsp:txXfrm>
        <a:off x="2321024" y="221971"/>
        <a:ext cx="1060728" cy="1405820"/>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7/8/2025</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7/8/2025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blog.harvardfcu.org/the-psychology-of-money-how-biases-shape-your-financial-decisions#:~:text=Let's%20start%20with%20present%20bias,ve%20already%20invested%20ourselves%20in."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www.ssa.gov/policy/docs/ssb/v70n4/v70n4p1.html" TargetMode="External"/><Relationship Id="rId4" Type="http://schemas.openxmlformats.org/officeDocument/2006/relationships/hyperlink" Target="https://www.globalcu.org/financial-planning/learn-investing/how-overcome-investing-biase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9AFCE-4823-A34F-E453-B369876FA3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97A01D-F1E0-DA36-C245-71144C04DB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D74EFE-8043-E4AF-8137-3B885471E7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[STATISTICAL/HYPOTHESIS TESTING &amp; OTHER VARIABLES]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Like the prior study, this email marketing campaign was effective in </a:t>
            </a:r>
            <a:r>
              <a:rPr lang="en-US" dirty="0">
                <a:solidFill>
                  <a:schemeClr val="tx1"/>
                </a:solidFill>
              </a:rPr>
              <a:t>prompting workers to increase their contributions. </a:t>
            </a:r>
          </a:p>
          <a:p>
            <a:pPr marL="171450" indent="-171450">
              <a:buFont typeface="Arial" panose="020B0604020202020204" pitchFamily="34" charset="0"/>
              <a:buChar char="•"/>
            </a:pPr>
            <a:r>
              <a:rPr lang="en-US" sz="1200" dirty="0"/>
              <a:t>All (but 4) participants increased contributions, regardless of the type of email they received. Those who closed (their accounts?) were all employees with low-to-moderate income. </a:t>
            </a:r>
            <a:br>
              <a:rPr lang="en-US" sz="1200" dirty="0"/>
            </a:br>
            <a:r>
              <a:rPr lang="en-US" dirty="0"/>
              <a:t>Income may influence workers’ contributions to retirement. </a:t>
            </a:r>
            <a:r>
              <a:rPr lang="en-US" sz="1200" dirty="0"/>
              <a:t>Those who closed (their accounts?) were all employees with low-to-moderate income, </a:t>
            </a:r>
            <a:r>
              <a:rPr lang="en-US" dirty="0"/>
              <a:t>but we can’t tell if this difference was just a coincidence, given the outcomes of this experiment. (The results were not substantively or statistically significant.)</a:t>
            </a:r>
          </a:p>
          <a:p>
            <a:endParaRPr lang="en-US" dirty="0"/>
          </a:p>
        </p:txBody>
      </p:sp>
      <p:sp>
        <p:nvSpPr>
          <p:cNvPr id="4" name="Slide Number Placeholder 3">
            <a:extLst>
              <a:ext uri="{FF2B5EF4-FFF2-40B4-BE49-F238E27FC236}">
                <a16:creationId xmlns:a16="http://schemas.microsoft.com/office/drawing/2014/main" id="{02BCBAF2-7FAD-303E-A36D-9D41F36ED70F}"/>
              </a:ext>
            </a:extLst>
          </p:cNvPr>
          <p:cNvSpPr>
            <a:spLocks noGrp="1"/>
          </p:cNvSpPr>
          <p:nvPr>
            <p:ph type="sldNum" sz="quarter" idx="5"/>
          </p:nvPr>
        </p:nvSpPr>
        <p:spPr/>
        <p:txBody>
          <a:bodyPr/>
          <a:lstStyle/>
          <a:p>
            <a:fld id="{0842455A-0D23-4EAB-9AF9-2CC2B3066B0A}" type="slidenum">
              <a:rPr lang="en-US" smtClean="0"/>
              <a:t>10</a:t>
            </a:fld>
            <a:endParaRPr lang="en-US" dirty="0"/>
          </a:p>
        </p:txBody>
      </p:sp>
    </p:spTree>
    <p:extLst>
      <p:ext uri="{BB962C8B-B14F-4D97-AF65-F5344CB8AC3E}">
        <p14:creationId xmlns:p14="http://schemas.microsoft.com/office/powerpoint/2010/main" val="2445255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D5211-4B5D-41E4-B780-F69645B114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75DC38-F844-F57C-A810-71FB2BCDA4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9B3AD2-B85A-E051-C956-10B3BFE44634}"/>
              </a:ext>
            </a:extLst>
          </p:cNvPr>
          <p:cNvSpPr>
            <a:spLocks noGrp="1"/>
          </p:cNvSpPr>
          <p:nvPr>
            <p:ph type="body" idx="1"/>
          </p:nvPr>
        </p:nvSpPr>
        <p:spPr/>
        <p:txBody>
          <a:bodyPr/>
          <a:lstStyle/>
          <a:p>
            <a:pPr marL="0" indent="0">
              <a:buFont typeface="Arial" panose="020B0604020202020204" pitchFamily="34" charset="0"/>
              <a:buNone/>
            </a:pPr>
            <a:r>
              <a:rPr lang="en-US" dirty="0"/>
              <a:t>[RECOMMENDATIONS]</a:t>
            </a:r>
          </a:p>
          <a:p>
            <a:pPr marL="171450" indent="-171450">
              <a:buFont typeface="Arial" panose="020B0604020202020204" pitchFamily="34" charset="0"/>
              <a:buChar char="•"/>
            </a:pPr>
            <a:r>
              <a:rPr lang="en-US" dirty="0"/>
              <a:t>What can we takeaway from these findings?</a:t>
            </a:r>
          </a:p>
          <a:p>
            <a:pPr marL="171450" indent="-171450">
              <a:buFont typeface="Arial" panose="020B0604020202020204" pitchFamily="34" charset="0"/>
              <a:buChar char="•"/>
            </a:pPr>
            <a:r>
              <a:rPr lang="en-US" dirty="0"/>
              <a:t>Knowing that there may be a difference in contributions by employees’ income level, a Safe Harbor plan is one way to ensure more equitable benefits for all—and pass 401(k) discrimination testing—by encouraging employees with lower salaries to participate or allowing them to contribute the maximum allowable amount, regardless of their salary. </a:t>
            </a:r>
          </a:p>
          <a:p>
            <a:pPr marL="171450" indent="-171450">
              <a:buFont typeface="Arial" panose="020B0604020202020204" pitchFamily="34" charset="0"/>
              <a:buChar char="•"/>
            </a:pPr>
            <a:r>
              <a:rPr lang="en-US" dirty="0"/>
              <a:t>Another way to increase individual contributions is to set a higher default rate, as an anchor point for those choosing to participate in the retirement program, or auto enrollment for all to reduce barriers to participation.</a:t>
            </a:r>
          </a:p>
          <a:p>
            <a:pPr marL="171450" indent="-171450">
              <a:buFont typeface="Arial" panose="020B0604020202020204" pitchFamily="34" charset="0"/>
              <a:buChar char="•"/>
            </a:pPr>
            <a:r>
              <a:rPr lang="en-US" dirty="0"/>
              <a:t>Lastly, knowing that emails prompted employees to increase their contributions, sending regular emails could prime workers to revisit their retirement savings at milestone events, like the start of the fiscal year, work anniversaries, annual cost of living adjustments, promotions, etc. Auto escalation at these events could also align contributions to increases in take-home pay.</a:t>
            </a:r>
          </a:p>
          <a:p>
            <a:endParaRPr lang="en-US" dirty="0"/>
          </a:p>
        </p:txBody>
      </p:sp>
      <p:sp>
        <p:nvSpPr>
          <p:cNvPr id="4" name="Slide Number Placeholder 3">
            <a:extLst>
              <a:ext uri="{FF2B5EF4-FFF2-40B4-BE49-F238E27FC236}">
                <a16:creationId xmlns:a16="http://schemas.microsoft.com/office/drawing/2014/main" id="{52A481B5-A58A-EF29-5302-359D995527E0}"/>
              </a:ext>
            </a:extLst>
          </p:cNvPr>
          <p:cNvSpPr>
            <a:spLocks noGrp="1"/>
          </p:cNvSpPr>
          <p:nvPr>
            <p:ph type="sldNum" sz="quarter" idx="5"/>
          </p:nvPr>
        </p:nvSpPr>
        <p:spPr/>
        <p:txBody>
          <a:bodyPr/>
          <a:lstStyle/>
          <a:p>
            <a:fld id="{0842455A-0D23-4EAB-9AF9-2CC2B3066B0A}" type="slidenum">
              <a:rPr lang="en-US" smtClean="0"/>
              <a:t>11</a:t>
            </a:fld>
            <a:endParaRPr lang="en-US" dirty="0"/>
          </a:p>
        </p:txBody>
      </p:sp>
    </p:spTree>
    <p:extLst>
      <p:ext uri="{BB962C8B-B14F-4D97-AF65-F5344CB8AC3E}">
        <p14:creationId xmlns:p14="http://schemas.microsoft.com/office/powerpoint/2010/main" val="3218639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AA9E4-62D7-CD3E-263E-B60DCDD68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9F0741-96E2-1899-75E4-3D7BB96823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C721DE-F5E2-DD76-D06F-BFB3BEFF78BA}"/>
              </a:ext>
            </a:extLst>
          </p:cNvPr>
          <p:cNvSpPr>
            <a:spLocks noGrp="1"/>
          </p:cNvSpPr>
          <p:nvPr>
            <p:ph type="body" idx="1"/>
          </p:nvPr>
        </p:nvSpPr>
        <p:spPr/>
        <p:txBody>
          <a:bodyPr/>
          <a:lstStyle/>
          <a:p>
            <a:pPr marL="0" indent="0">
              <a:buFont typeface="Arial" panose="020B0604020202020204" pitchFamily="34" charset="0"/>
              <a:buNone/>
            </a:pPr>
            <a:r>
              <a:rPr lang="en-US" dirty="0"/>
              <a:t>[OTHER RESEARCH QUESTIONS &amp; FUTURE STUDIES]</a:t>
            </a:r>
          </a:p>
          <a:p>
            <a:pPr marL="171450" indent="-171450">
              <a:buFont typeface="Arial" panose="020B0604020202020204" pitchFamily="34" charset="0"/>
              <a:buChar char="•"/>
            </a:pPr>
            <a:r>
              <a:rPr lang="en-US" dirty="0"/>
              <a:t>We now know that email campaigns can influence employee decisions about their retirement savings. These findings also </a:t>
            </a:r>
            <a:r>
              <a:rPr lang="en-US" sz="1200" b="0" i="0" u="none" strike="noStrike" kern="1200" baseline="0" dirty="0">
                <a:solidFill>
                  <a:schemeClr val="tx1"/>
                </a:solidFill>
                <a:latin typeface="+mn-lt"/>
                <a:ea typeface="+mn-ea"/>
                <a:cs typeface="+mn-cs"/>
              </a:rPr>
              <a:t>made me wonder </a:t>
            </a:r>
            <a:r>
              <a:rPr lang="en-US" sz="1200" b="1" i="0" u="none" strike="noStrike" kern="1200" baseline="0" dirty="0">
                <a:solidFill>
                  <a:schemeClr val="tx1"/>
                </a:solidFill>
                <a:latin typeface="+mn-lt"/>
                <a:ea typeface="+mn-ea"/>
                <a:cs typeface="+mn-cs"/>
              </a:rPr>
              <a:t>how much</a:t>
            </a:r>
            <a:r>
              <a:rPr lang="en-US" sz="1200" b="0" i="0" u="none" strike="noStrike" kern="1200" baseline="0" dirty="0">
                <a:solidFill>
                  <a:schemeClr val="tx1"/>
                </a:solidFill>
                <a:latin typeface="+mn-lt"/>
                <a:ea typeface="+mn-ea"/>
                <a:cs typeface="+mn-cs"/>
              </a:rPr>
              <a:t> did contributions increase by, if they differed by other </a:t>
            </a:r>
            <a:r>
              <a:rPr lang="en-US" sz="1200" b="1" i="0" u="none" strike="noStrike" kern="1200" baseline="0" dirty="0">
                <a:solidFill>
                  <a:schemeClr val="tx1"/>
                </a:solidFill>
                <a:latin typeface="+mn-lt"/>
                <a:ea typeface="+mn-ea"/>
                <a:cs typeface="+mn-cs"/>
              </a:rPr>
              <a:t>segments</a:t>
            </a:r>
            <a:r>
              <a:rPr lang="en-US" sz="1200" b="0" i="0" u="none" strike="noStrike" kern="1200" baseline="0" dirty="0">
                <a:solidFill>
                  <a:schemeClr val="tx1"/>
                </a:solidFill>
                <a:latin typeface="+mn-lt"/>
                <a:ea typeface="+mn-ea"/>
                <a:cs typeface="+mn-cs"/>
              </a:rPr>
              <a:t> of employees (e.g., gender, age, propensity to save), and </a:t>
            </a:r>
            <a:r>
              <a:rPr lang="en-US" sz="1200" b="1" i="0" u="none" strike="noStrike" kern="1200" baseline="0" dirty="0">
                <a:solidFill>
                  <a:schemeClr val="tx1"/>
                </a:solidFill>
                <a:latin typeface="+mn-lt"/>
                <a:ea typeface="+mn-ea"/>
                <a:cs typeface="+mn-cs"/>
              </a:rPr>
              <a:t>what kinds of employees opted in </a:t>
            </a:r>
            <a:r>
              <a:rPr lang="en-US" sz="1200" b="0" i="0" u="none" strike="noStrike" kern="1200" baseline="0" dirty="0">
                <a:solidFill>
                  <a:schemeClr val="tx1"/>
                </a:solidFill>
                <a:latin typeface="+mn-lt"/>
                <a:ea typeface="+mn-ea"/>
                <a:cs typeface="+mn-cs"/>
              </a:rPr>
              <a:t>to the retirement program (and thus selected into the experiment) in the first place?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But emails are just the tip of the iceberg. How (else) might we change the ways that employees think (and do something) about retirement?</a:t>
            </a:r>
          </a:p>
          <a:p>
            <a:pPr marL="628650" lvl="1" indent="-171450">
              <a:buFont typeface="Arial" panose="020B0604020202020204" pitchFamily="34" charset="0"/>
              <a:buChar char="•"/>
            </a:pPr>
            <a:r>
              <a:rPr lang="en-US" dirty="0"/>
              <a:t>Like the email messaging, how might we leverage a fear of missing out or otherwise reframe financial literacy info sessions that can increase employees’ capability to save?</a:t>
            </a:r>
          </a:p>
          <a:p>
            <a:pPr marL="628650" lvl="1" indent="-171450">
              <a:buFont typeface="Arial" panose="020B0604020202020204" pitchFamily="34" charset="0"/>
              <a:buChar char="•"/>
            </a:pPr>
            <a:r>
              <a:rPr lang="en-US" dirty="0"/>
              <a:t>Can priming employees to think of their future selves and retirement goals reduce cognitive dissonance between intentions for the future and decisions (toward instant gratification) in the present? </a:t>
            </a:r>
          </a:p>
          <a:p>
            <a:pPr marL="628650" lvl="1" indent="-171450">
              <a:buFont typeface="Arial" panose="020B0604020202020204" pitchFamily="34" charset="0"/>
              <a:buChar char="•"/>
            </a:pPr>
            <a:r>
              <a:rPr lang="en-US" dirty="0"/>
              <a:t>How might we gamify or track contributions to leverage mental accounting toward retirement, garnering small wins to build up a propensity to save?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https://blog.harvardfcu.org/the-psychology-of-money-how-biases-shape-your-financial-decisions#:~:text=Let's%20start%20with%20present%20bias,ve%20already%20invested%20ourselves%20in.</a:t>
            </a:r>
            <a:endParaRPr lang="en-US" dirty="0"/>
          </a:p>
          <a:p>
            <a:pPr marL="171450" indent="-171450">
              <a:buFont typeface="Arial" panose="020B0604020202020204" pitchFamily="34" charset="0"/>
              <a:buChar char="•"/>
            </a:pPr>
            <a:r>
              <a:rPr lang="en-US" dirty="0">
                <a:hlinkClick r:id="rId4"/>
              </a:rPr>
              <a:t>https://www.globalcu.org/financial-planning/learn-investing/how-overcome-investing-biases/</a:t>
            </a:r>
            <a:endParaRPr lang="en-US" dirty="0"/>
          </a:p>
          <a:p>
            <a:pPr marL="171450" indent="-171450">
              <a:buFont typeface="Arial" panose="020B0604020202020204" pitchFamily="34" charset="0"/>
              <a:buChar char="•"/>
            </a:pPr>
            <a:r>
              <a:rPr lang="en-US" dirty="0">
                <a:hlinkClick r:id="rId5"/>
              </a:rPr>
              <a:t>https://www.ssa.gov/policy/docs/ssb/v70n4/v70n4p1.html</a:t>
            </a:r>
            <a:endParaRPr lang="en-US" dirty="0"/>
          </a:p>
          <a:p>
            <a:pPr marL="171450" indent="-171450">
              <a:buFont typeface="Arial" panose="020B0604020202020204" pitchFamily="34" charset="0"/>
              <a:buChar char="•"/>
            </a:pPr>
            <a:r>
              <a:rPr lang="en-US" dirty="0"/>
              <a:t>THE SO-WHAT: With retirement contribution plans replacing more </a:t>
            </a:r>
            <a:r>
              <a:rPr lang="en-US" sz="1200" b="0" i="0" u="none" strike="noStrike" kern="1200" dirty="0">
                <a:solidFill>
                  <a:schemeClr val="tx1"/>
                </a:solidFill>
                <a:effectLst/>
                <a:latin typeface="+mn-lt"/>
                <a:ea typeface="+mn-ea"/>
                <a:cs typeface="+mn-cs"/>
              </a:rPr>
              <a:t>traditional, defined benefit or pension plans, the burden of financial personal responsibility (and risk/vulnerabilities) rests with individual future retirees. </a:t>
            </a:r>
            <a:r>
              <a:rPr lang="en-US" dirty="0"/>
              <a:t>How can we impact workers’ information/cognitive resources/biases to weigh pros and cons (i.e., leverage behavioral economics) that increase financial wellbeing and influence behaviors around savings (like retirement)?</a:t>
            </a:r>
          </a:p>
        </p:txBody>
      </p:sp>
      <p:sp>
        <p:nvSpPr>
          <p:cNvPr id="4" name="Slide Number Placeholder 3">
            <a:extLst>
              <a:ext uri="{FF2B5EF4-FFF2-40B4-BE49-F238E27FC236}">
                <a16:creationId xmlns:a16="http://schemas.microsoft.com/office/drawing/2014/main" id="{D3210CE0-C244-4121-33C0-DBBB8C0047E2}"/>
              </a:ext>
            </a:extLst>
          </p:cNvPr>
          <p:cNvSpPr>
            <a:spLocks noGrp="1"/>
          </p:cNvSpPr>
          <p:nvPr>
            <p:ph type="sldNum" sz="quarter" idx="5"/>
          </p:nvPr>
        </p:nvSpPr>
        <p:spPr/>
        <p:txBody>
          <a:bodyPr/>
          <a:lstStyle/>
          <a:p>
            <a:fld id="{0842455A-0D23-4EAB-9AF9-2CC2B3066B0A}" type="slidenum">
              <a:rPr lang="en-US" smtClean="0"/>
              <a:t>12</a:t>
            </a:fld>
            <a:endParaRPr lang="en-US" dirty="0"/>
          </a:p>
        </p:txBody>
      </p:sp>
    </p:spTree>
    <p:extLst>
      <p:ext uri="{BB962C8B-B14F-4D97-AF65-F5344CB8AC3E}">
        <p14:creationId xmlns:p14="http://schemas.microsoft.com/office/powerpoint/2010/main" val="4189200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13</a:t>
            </a:fld>
            <a:endParaRPr lang="en-US" dirty="0"/>
          </a:p>
        </p:txBody>
      </p:sp>
    </p:spTree>
    <p:extLst>
      <p:ext uri="{BB962C8B-B14F-4D97-AF65-F5344CB8AC3E}">
        <p14:creationId xmlns:p14="http://schemas.microsoft.com/office/powerpoint/2010/main" val="803951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test the hypothesis that treated participants (receiving the recommendation email with peer information) will be more likely than control participants (receiving a generic informational email) to increase their retirement contributions, I used R to run a chi-square test to see if there was a relationship between these groups (or conditions) and their subsequent actions, and if that trend emerged coincidentally (Table 1). I also explored a relationship between income level and increased contributions (Table 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generated contingency tables (shown in this slide) to compare observed frequencies (from the data of each group, their income levels, and their subsequent actions) to expected values for chi-square tests of independence with the categorical variables, but there were multiple cells with fewer than 5 observations, so I ran a Fisher’s exact test (for smaller samples) to see if these associations arose by chance.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Table 1: From both the chi-square (</a:t>
            </a:r>
            <a:r>
              <a:rPr lang="el-GR" dirty="0"/>
              <a:t>χ</a:t>
            </a:r>
            <a:r>
              <a:rPr lang="en-US" baseline="30000" dirty="0"/>
              <a:t>2</a:t>
            </a:r>
            <a:r>
              <a:rPr lang="en-US" dirty="0"/>
              <a:t> = 0.08518, </a:t>
            </a:r>
            <a:r>
              <a:rPr lang="en-US" dirty="0" err="1"/>
              <a:t>df</a:t>
            </a:r>
            <a:r>
              <a:rPr lang="en-US" dirty="0"/>
              <a:t> = 1, n = 369, p-value = 0.7704) and Fisher’s exact tests (p-value = 1.0), the association between condition and outcome was not statistically significant. (This was not surprising, given that almost everyone increased contributions, regardless of the email message they received.)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Table 2: For income and increased contributions, a chi-square test showed a significant association (</a:t>
            </a:r>
            <a:r>
              <a:rPr lang="el-GR" dirty="0"/>
              <a:t>χ</a:t>
            </a:r>
            <a:r>
              <a:rPr lang="en-US" baseline="30000" dirty="0"/>
              <a:t>2</a:t>
            </a:r>
            <a:r>
              <a:rPr lang="en-US" dirty="0"/>
              <a:t> = 3.936, </a:t>
            </a:r>
            <a:r>
              <a:rPr lang="en-US" dirty="0" err="1"/>
              <a:t>df</a:t>
            </a:r>
            <a:r>
              <a:rPr lang="en-US" dirty="0"/>
              <a:t> = 1, n = 369, p-value = 0.04727), but again, a Fisher’s exact test would be more appropriate (given the cell sizes), which did not show a statistically significant relationship (p-value = 0.1231)</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I’m not sure why </a:t>
            </a:r>
            <a:r>
              <a:rPr lang="en-US"/>
              <a:t>the </a:t>
            </a:r>
            <a:r>
              <a:rPr lang="el-GR"/>
              <a:t>χ</a:t>
            </a:r>
            <a:r>
              <a:rPr lang="en-US" baseline="30000" dirty="0"/>
              <a:t>2 </a:t>
            </a:r>
            <a:r>
              <a:rPr lang="en-US" dirty="0"/>
              <a:t>differs between </a:t>
            </a:r>
            <a:r>
              <a:rPr lang="en-US" dirty="0" err="1"/>
              <a:t>summary.table</a:t>
            </a:r>
            <a:r>
              <a:rPr lang="en-US" dirty="0"/>
              <a:t> (with p-values) vs </a:t>
            </a:r>
            <a:r>
              <a:rPr lang="en-US" dirty="0" err="1"/>
              <a:t>sjPlot</a:t>
            </a:r>
            <a:r>
              <a:rPr lang="en-US" dirty="0"/>
              <a:t> (in the tables above) in 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I’m not sure why the p-values for the Fisher’s exact test differs between </a:t>
            </a:r>
            <a:r>
              <a:rPr lang="en-US" dirty="0" err="1"/>
              <a:t>fisher.test</a:t>
            </a:r>
            <a:r>
              <a:rPr lang="en-US" dirty="0"/>
              <a:t> in R and the =HYPGEOM.DIST formula in Excel.</a:t>
            </a:r>
          </a:p>
        </p:txBody>
      </p:sp>
      <p:sp>
        <p:nvSpPr>
          <p:cNvPr id="4" name="Slide Number Placeholder 3"/>
          <p:cNvSpPr>
            <a:spLocks noGrp="1"/>
          </p:cNvSpPr>
          <p:nvPr>
            <p:ph type="sldNum" sz="quarter" idx="5"/>
          </p:nvPr>
        </p:nvSpPr>
        <p:spPr/>
        <p:txBody>
          <a:bodyPr/>
          <a:lstStyle/>
          <a:p>
            <a:fld id="{0842455A-0D23-4EAB-9AF9-2CC2B3066B0A}" type="slidenum">
              <a:rPr lang="en-US" smtClean="0"/>
              <a:t>14</a:t>
            </a:fld>
            <a:endParaRPr lang="en-US" dirty="0"/>
          </a:p>
        </p:txBody>
      </p:sp>
    </p:spTree>
    <p:extLst>
      <p:ext uri="{BB962C8B-B14F-4D97-AF65-F5344CB8AC3E}">
        <p14:creationId xmlns:p14="http://schemas.microsoft.com/office/powerpoint/2010/main" val="644027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Employers may want to increase employee contributions to retirement plans for 3 reasons: recruitment retention, and business growth.</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More employee contributions means a more competitive retirement plan to recruit top talent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strike="sngStrike" kern="1200" dirty="0">
                <a:solidFill>
                  <a:schemeClr val="tx1"/>
                </a:solidFill>
                <a:effectLst/>
                <a:latin typeface="+mn-lt"/>
                <a:ea typeface="+mn-ea"/>
                <a:cs typeface="+mn-cs"/>
              </a:rPr>
              <a:t>According to Payroll (https://issuu.com/channelvmedia/docs/2024_state_of_employee_financial_wellness_report?utm_medium=referral&amp;utm_source=www.payrollintegrations.com), 73% of employees and 78% of employers consider retirement plans as the most important benefit to employees’ financial wellbeing.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SHRM’s recent Employee Benefits Surveys, (https://www.shrm.org/topics-tools/research/employee-benefits-survey), 76% of employees consider retirement plans an important factor in their job decisions. 81% of employers rated Retirement Savings &amp; Planning Benefits as an important benefit they can offer, second only to health-related benefits. </a:t>
            </a:r>
          </a:p>
          <a:p>
            <a:pPr marL="171450" indent="-171450">
              <a:buFont typeface="Arial" panose="020B0604020202020204" pitchFamily="34" charset="0"/>
              <a:buChar char="•"/>
            </a:pPr>
            <a:r>
              <a:rPr lang="en-US" dirty="0"/>
              <a:t>A competitive retirement plan also helps employers retain top talent.</a:t>
            </a:r>
          </a:p>
          <a:p>
            <a:pPr marL="628650" lvl="1" indent="-171450">
              <a:buFont typeface="Arial" panose="020B0604020202020204" pitchFamily="34" charset="0"/>
              <a:buChar char="•"/>
            </a:pPr>
            <a:r>
              <a:rPr lang="en-US" strike="sngStrike" dirty="0"/>
              <a:t>According to </a:t>
            </a:r>
            <a:r>
              <a:rPr lang="en-US" strike="sngStrike" dirty="0" err="1"/>
              <a:t>Pricewaterhouse</a:t>
            </a:r>
            <a:r>
              <a:rPr lang="en-US" strike="sngStrike" dirty="0"/>
              <a:t> Cooper, employees who are stressed about their finances are twice as likely to look for employment elsewhere. </a:t>
            </a:r>
          </a:p>
          <a:p>
            <a:pPr marL="628650" lvl="1" indent="-171450">
              <a:buFont typeface="Arial" panose="020B0604020202020204" pitchFamily="34" charset="0"/>
              <a:buChar char="•"/>
            </a:pPr>
            <a:r>
              <a:rPr lang="en-US" dirty="0"/>
              <a:t>In 2015, 43% of employers that offered financial wellness programs (including retirement planning) reported increased morale and 40% reported improved productivity, according to a National Fund for Workplace Solutions report.</a:t>
            </a:r>
          </a:p>
          <a:p>
            <a:pPr marL="171450" indent="-171450">
              <a:buFont typeface="Arial" panose="020B0604020202020204" pitchFamily="34" charset="0"/>
              <a:buChar char="•"/>
            </a:pPr>
            <a:r>
              <a:rPr lang="en-US" dirty="0"/>
              <a:t>Higher employee contributions also equate to tax savings on employer-matched contributions. And too little employee contributions can make retirement plans fail the IRS discrimination tests, meant to ensure equitable benefits for employees across pay bands.</a:t>
            </a:r>
          </a:p>
          <a:p>
            <a:pPr marL="628650" lvl="1" indent="-171450">
              <a:buFont typeface="Arial" panose="020B0604020202020204" pitchFamily="34" charset="0"/>
              <a:buChar char="•"/>
            </a:pPr>
            <a:r>
              <a:rPr lang="en-US" dirty="0"/>
              <a:t>According to a report by the National Small business Association, lending institutions tend to view SMBs with more robust retirement plans as more stable, thus creditworthy for potential growth.</a:t>
            </a:r>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a:t>
            </a:fld>
            <a:endParaRPr lang="en-US" dirty="0"/>
          </a:p>
        </p:txBody>
      </p:sp>
    </p:spTree>
    <p:extLst>
      <p:ext uri="{BB962C8B-B14F-4D97-AF65-F5344CB8AC3E}">
        <p14:creationId xmlns:p14="http://schemas.microsoft.com/office/powerpoint/2010/main" val="1487654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REVIEW]</a:t>
            </a:r>
          </a:p>
          <a:p>
            <a:r>
              <a:rPr lang="en-US" dirty="0"/>
              <a:t>Studies show that peer influence can increase employee contributions when folks:</a:t>
            </a:r>
          </a:p>
          <a:p>
            <a:pPr marL="171450" indent="-171450">
              <a:buFont typeface="Arial" panose="020B0604020202020204" pitchFamily="34" charset="0"/>
              <a:buChar char="•"/>
            </a:pPr>
            <a:r>
              <a:rPr lang="en-US" dirty="0"/>
              <a:t>Might not know what is an appropriate contribution and look to what their colleagues do as a sensible choice</a:t>
            </a:r>
          </a:p>
          <a:p>
            <a:pPr marL="171450" indent="-171450">
              <a:buFont typeface="Arial" panose="020B0604020202020204" pitchFamily="34" charset="0"/>
              <a:buChar char="•"/>
            </a:pPr>
            <a:r>
              <a:rPr lang="en-US" dirty="0"/>
              <a:t>Want to conform and keep pace with what everyone else is doing</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I’ll dive deeper into the research design, takeaways, and limitations of one specific study.</a:t>
            </a:r>
          </a:p>
        </p:txBody>
      </p:sp>
      <p:sp>
        <p:nvSpPr>
          <p:cNvPr id="4" name="Slide Number Placeholder 3"/>
          <p:cNvSpPr>
            <a:spLocks noGrp="1"/>
          </p:cNvSpPr>
          <p:nvPr>
            <p:ph type="sldNum" sz="quarter" idx="5"/>
          </p:nvPr>
        </p:nvSpPr>
        <p:spPr/>
        <p:txBody>
          <a:bodyPr/>
          <a:lstStyle/>
          <a:p>
            <a:fld id="{0842455A-0D23-4EAB-9AF9-2CC2B3066B0A}" type="slidenum">
              <a:rPr lang="en-US" smtClean="0"/>
              <a:t>3</a:t>
            </a:fld>
            <a:endParaRPr lang="en-US" dirty="0"/>
          </a:p>
        </p:txBody>
      </p:sp>
    </p:spTree>
    <p:extLst>
      <p:ext uri="{BB962C8B-B14F-4D97-AF65-F5344CB8AC3E}">
        <p14:creationId xmlns:p14="http://schemas.microsoft.com/office/powerpoint/2010/main" val="274637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[STUDY DESIGN]</a:t>
            </a:r>
          </a:p>
          <a:p>
            <a:pPr marL="171450" indent="-171450">
              <a:buFont typeface="Arial" panose="020B0604020202020204" pitchFamily="34" charset="0"/>
              <a:buChar char="•"/>
            </a:pPr>
            <a:r>
              <a:rPr lang="en-US" dirty="0"/>
              <a:t>N=1,254 federal (civilian) employees</a:t>
            </a:r>
          </a:p>
          <a:p>
            <a:pPr marL="628650" lvl="1" indent="-171450">
              <a:buFont typeface="Arial" panose="020B0604020202020204" pitchFamily="34" charset="0"/>
              <a:buChar char="•"/>
            </a:pPr>
            <a:r>
              <a:rPr lang="en-US" dirty="0"/>
              <a:t>Tenure: less than 2 years</a:t>
            </a:r>
          </a:p>
          <a:p>
            <a:pPr marL="628650" lvl="1" indent="-171450">
              <a:buFont typeface="Arial" panose="020B0604020202020204" pitchFamily="34" charset="0"/>
              <a:buChar char="•"/>
            </a:pPr>
            <a:r>
              <a:rPr lang="en-US" dirty="0"/>
              <a:t>Automatically enrolled (Jan 2017-July 2018), no changes to default contribution amount</a:t>
            </a:r>
          </a:p>
          <a:p>
            <a:pPr marL="628650" lvl="1" indent="-171450">
              <a:buFont typeface="Arial" panose="020B0604020202020204" pitchFamily="34" charset="0"/>
              <a:buChar char="•"/>
            </a:pPr>
            <a:r>
              <a:rPr lang="en-US" dirty="0"/>
              <a:t>Age: 19-80 (median 36 years)</a:t>
            </a:r>
          </a:p>
          <a:p>
            <a:pPr marL="628650" lvl="1" indent="-171450">
              <a:buFont typeface="Arial" panose="020B0604020202020204" pitchFamily="34" charset="0"/>
              <a:buChar char="•"/>
            </a:pPr>
            <a:r>
              <a:rPr lang="en-US" dirty="0"/>
              <a:t>No outstanding TSP loans, unknown seniority/salary</a:t>
            </a:r>
          </a:p>
          <a:p>
            <a:pPr marL="628650" lvl="1" indent="-171450">
              <a:buFont typeface="Arial" panose="020B0604020202020204" pitchFamily="34" charset="0"/>
              <a:buChar char="•"/>
            </a:pPr>
            <a:r>
              <a:rPr lang="en-US" dirty="0"/>
              <a:t>Email on file</a:t>
            </a:r>
          </a:p>
          <a:p>
            <a:pPr marL="457200" lvl="1" indent="0">
              <a:buFont typeface="Arial" panose="020B0604020202020204" pitchFamily="34" charset="0"/>
              <a:buNone/>
            </a:pPr>
            <a:endParaRPr lang="en-US" dirty="0"/>
          </a:p>
          <a:p>
            <a:pPr marL="171450" indent="-171450">
              <a:buFont typeface="Arial" panose="020B0604020202020204" pitchFamily="34" charset="0"/>
              <a:buChar char="•"/>
            </a:pPr>
            <a:r>
              <a:rPr lang="en-US" dirty="0"/>
              <a:t>This study targeted 1,254 federal employees who were automatically enrolled into the Thrift Savings Plan between January 2017 to July 2018 as new hires with less than 2 years of federal employment. </a:t>
            </a:r>
          </a:p>
          <a:p>
            <a:pPr marL="171450" indent="-171450">
              <a:buFont typeface="Arial" panose="020B0604020202020204" pitchFamily="34" charset="0"/>
              <a:buChar char="•"/>
            </a:pPr>
            <a:r>
              <a:rPr lang="en-US" dirty="0"/>
              <a:t>Folks who had made no changes to the default amount since, had no outstanding TSP loans, and had an email on file were eligible for the study and assigned randomly to one of three conditions: </a:t>
            </a:r>
          </a:p>
          <a:p>
            <a:pPr marL="628650" lvl="1" indent="-171450">
              <a:buFont typeface="Arial" panose="020B0604020202020204" pitchFamily="34" charset="0"/>
              <a:buChar char="•"/>
            </a:pPr>
            <a:r>
              <a:rPr lang="en-US" dirty="0"/>
              <a:t>Receiving no email about increasing their contributions </a:t>
            </a:r>
          </a:p>
          <a:p>
            <a:pPr marL="628650" lvl="1" indent="-171450">
              <a:buFont typeface="Arial" panose="020B0604020202020204" pitchFamily="34" charset="0"/>
              <a:buChar char="•"/>
            </a:pPr>
            <a:r>
              <a:rPr lang="en-US" dirty="0"/>
              <a:t>Receiving colorfully designed emails with their personalized amount of matched savings they were missing out on</a:t>
            </a:r>
          </a:p>
          <a:p>
            <a:pPr marL="628650" lvl="1" indent="-171450">
              <a:buFont typeface="Arial" panose="020B0604020202020204" pitchFamily="34" charset="0"/>
              <a:buChar char="•"/>
            </a:pPr>
            <a:r>
              <a:rPr lang="en-US" dirty="0"/>
              <a:t>Receiving plainer emails comparing the average savings that their peers had missed out on</a:t>
            </a:r>
          </a:p>
          <a:p>
            <a:pPr marL="171450" indent="-171450">
              <a:buFont typeface="Arial" panose="020B0604020202020204" pitchFamily="34" charset="0"/>
              <a:buChar char="•"/>
            </a:pPr>
            <a:r>
              <a:rPr lang="en-US" dirty="0"/>
              <a:t>Researchers sent these emails on August 30, with reminder emails on September 18, and then reviewed TSP contributions in mid-December to see how many employees in each group had started contributing more than the default 3% of their salary.</a:t>
            </a:r>
          </a:p>
        </p:txBody>
      </p:sp>
      <p:sp>
        <p:nvSpPr>
          <p:cNvPr id="4" name="Slide Number Placeholder 3"/>
          <p:cNvSpPr>
            <a:spLocks noGrp="1"/>
          </p:cNvSpPr>
          <p:nvPr>
            <p:ph type="sldNum" sz="quarter" idx="5"/>
          </p:nvPr>
        </p:nvSpPr>
        <p:spPr/>
        <p:txBody>
          <a:bodyPr/>
          <a:lstStyle/>
          <a:p>
            <a:fld id="{0842455A-0D23-4EAB-9AF9-2CC2B3066B0A}" type="slidenum">
              <a:rPr lang="en-US" smtClean="0"/>
              <a:t>4</a:t>
            </a:fld>
            <a:endParaRPr lang="en-US" dirty="0"/>
          </a:p>
        </p:txBody>
      </p:sp>
    </p:spTree>
    <p:extLst>
      <p:ext uri="{BB962C8B-B14F-4D97-AF65-F5344CB8AC3E}">
        <p14:creationId xmlns:p14="http://schemas.microsoft.com/office/powerpoint/2010/main" val="3783240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[TAKEAWAYS]</a:t>
            </a:r>
          </a:p>
          <a:p>
            <a:pPr marL="171450" indent="-171450">
              <a:buFont typeface="Arial" panose="020B0604020202020204" pitchFamily="34" charset="0"/>
              <a:buChar char="•"/>
            </a:pPr>
            <a:r>
              <a:rPr lang="en-US" dirty="0"/>
              <a:t>This study found that </a:t>
            </a:r>
            <a:r>
              <a:rPr lang="en-US" dirty="0">
                <a:latin typeface="Avenir Next LT Pro Demi" panose="020B0704020202020204" pitchFamily="34" charset="0"/>
              </a:rPr>
              <a:t>Emails inspire new enrollees to increase TSP contributions.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venir Next LT Pro Light" panose="020B0304020202020204" pitchFamily="34" charset="0"/>
              </a:rPr>
              <a:t>After the email campaign, 1 in 4 federal workers (who received emails) increased their contributions—more than twice the rate of those who received no email—potentially recouping a median employer match of over $300 per employee.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5</a:t>
            </a:fld>
            <a:endParaRPr lang="en-US" dirty="0"/>
          </a:p>
        </p:txBody>
      </p:sp>
    </p:spTree>
    <p:extLst>
      <p:ext uri="{BB962C8B-B14F-4D97-AF65-F5344CB8AC3E}">
        <p14:creationId xmlns:p14="http://schemas.microsoft.com/office/powerpoint/2010/main" val="1184177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[LIMITATIONS]</a:t>
            </a:r>
            <a:br>
              <a:rPr lang="en-US" dirty="0"/>
            </a:br>
            <a:r>
              <a:rPr lang="en-US" dirty="0"/>
              <a:t>So, what can we learn from this study for our project? The author inferred that federal w</a:t>
            </a:r>
            <a:r>
              <a:rPr lang="en-US" b="0" dirty="0">
                <a:latin typeface="+mn-lt"/>
              </a:rPr>
              <a:t>orkers were learning from peers’ mistakes and started contributing more. But a few limitations made me wonder…</a:t>
            </a:r>
          </a:p>
          <a:p>
            <a:pPr marL="171450" lvl="0" indent="-171450">
              <a:buFont typeface="Arial" panose="020B0604020202020204" pitchFamily="34" charset="0"/>
              <a:buChar char="•"/>
            </a:pPr>
            <a:r>
              <a:rPr lang="en-US" dirty="0"/>
              <a:t>Design</a:t>
            </a:r>
          </a:p>
          <a:p>
            <a:pPr marL="628650" lvl="1" indent="-171450">
              <a:buFont typeface="Arial" panose="020B0604020202020204" pitchFamily="34" charset="0"/>
              <a:buChar char="•"/>
            </a:pPr>
            <a:r>
              <a:rPr lang="en-US" dirty="0"/>
              <a:t>The author noted that the variations in email design, subject line, and senders (i.e., workers’ trust in the sender) could have impacted the different effects of the personalized versus peer influence email messages. Future studies ought to compare identical products that only vary in messaging to test the concept of interest—that is, the part that draws users’ attention to personalization and/or peer influence—to rule out other explanations for what happened. </a:t>
            </a:r>
          </a:p>
          <a:p>
            <a:pPr marL="628650" lvl="1" indent="-171450">
              <a:buFont typeface="Arial" panose="020B0604020202020204" pitchFamily="34" charset="0"/>
              <a:buChar char="•"/>
            </a:pPr>
            <a:r>
              <a:rPr lang="en-US" dirty="0"/>
              <a:t>Any email at all could have also primed workers to change their contributions. Future studies could compare the peer influence messaging to a </a:t>
            </a:r>
            <a:r>
              <a:rPr lang="en-US" b="1" dirty="0"/>
              <a:t>generic “open enrollment”-style email </a:t>
            </a:r>
            <a:r>
              <a:rPr lang="en-US" dirty="0"/>
              <a:t>as the baseline (as opposed to no email) to test the effect of peer influence (as opposed to the effect of receiving an email).</a:t>
            </a:r>
          </a:p>
          <a:p>
            <a:pPr marL="628650" lvl="1"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 else might help/hinder workers from contributing?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author noted that the bar can sway the comparison. Did the emerging peer influence come from: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Younger workers, with less seniority and lower wages, potentially feeling discouraged when comparing themselves to more settled staff?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Birds of a feather, trying to “keep up with the Jones” in figuring out the new normal for retirement contributions?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Seasoned staff, feeling empowered by learning from the mistakes of their more naïve colleagues?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was unclear which persona was at play when the age distribution of workers ranged from 19 to 80 years old, even with a median of 36. Future studies could tease out such processes with segmented samples of similar workers or test, overall, how age impacts retirement contributions for more targeted outreach campaigns.</a:t>
            </a:r>
          </a:p>
          <a:p>
            <a:pPr marL="628650" lvl="1" indent="-171450">
              <a:buFont typeface="Arial" panose="020B0604020202020204" pitchFamily="34" charset="0"/>
              <a:buChar char="•"/>
            </a:pPr>
            <a:r>
              <a:rPr lang="en-US" dirty="0"/>
              <a:t>The author used the absence of outstanding TSP loans to measure workers’ “amenability to contribute more”. Other factors—such as income, expenses, proximity to retirement, propensity to save or plan for the future—could also impact workers’ capacity and motivations to divert part of their paychecks to retirement. Future studies could investigate </a:t>
            </a:r>
            <a:r>
              <a:rPr lang="en-US" b="1" dirty="0"/>
              <a:t>class differences </a:t>
            </a:r>
            <a:r>
              <a:rPr lang="en-US" dirty="0"/>
              <a:t>in retirement contributions to identify additional financial wellbeing programs to support increased retirement contributions.</a:t>
            </a:r>
          </a:p>
          <a:p>
            <a:pPr marL="628650" lvl="1" indent="-171450">
              <a:buFont typeface="Arial" panose="020B0604020202020204" pitchFamily="34" charset="0"/>
              <a:buChar char="•"/>
            </a:pPr>
            <a:r>
              <a:rPr lang="en-US" dirty="0"/>
              <a:t>There are also </a:t>
            </a:r>
            <a:r>
              <a:rPr lang="en-US" b="1" dirty="0"/>
              <a:t>gendered differences </a:t>
            </a:r>
            <a:r>
              <a:rPr lang="en-US" dirty="0"/>
              <a:t>in financial literacy and motivations. Men are more likely to seek financial advice on investment and retirement than women who, on average, tend to seek information on saving &amp; estate planning (https://thefinancialbrand.com/news/personalization/can-banks-reverse-a-complicated-history-with-women-180157). It would be interesting to see if peer influence messaging might affect one group more than the other.</a:t>
            </a:r>
          </a:p>
          <a:p>
            <a:pPr marL="457200" lvl="1" indent="0">
              <a:buFont typeface="Arial" panose="020B0604020202020204" pitchFamily="34" charse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6</a:t>
            </a:fld>
            <a:endParaRPr lang="en-US" dirty="0"/>
          </a:p>
        </p:txBody>
      </p:sp>
    </p:spTree>
    <p:extLst>
      <p:ext uri="{BB962C8B-B14F-4D97-AF65-F5344CB8AC3E}">
        <p14:creationId xmlns:p14="http://schemas.microsoft.com/office/powerpoint/2010/main" val="2311154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 ANALYSIS]</a:t>
            </a:r>
          </a:p>
        </p:txBody>
      </p:sp>
      <p:sp>
        <p:nvSpPr>
          <p:cNvPr id="4" name="Slide Number Placeholder 3"/>
          <p:cNvSpPr>
            <a:spLocks noGrp="1"/>
          </p:cNvSpPr>
          <p:nvPr>
            <p:ph type="sldNum" sz="quarter" idx="5"/>
          </p:nvPr>
        </p:nvSpPr>
        <p:spPr/>
        <p:txBody>
          <a:bodyPr/>
          <a:lstStyle/>
          <a:p>
            <a:fld id="{0842455A-0D23-4EAB-9AF9-2CC2B3066B0A}" type="slidenum">
              <a:rPr lang="en-US" smtClean="0"/>
              <a:t>7</a:t>
            </a:fld>
            <a:endParaRPr lang="en-US" dirty="0"/>
          </a:p>
        </p:txBody>
      </p:sp>
    </p:spTree>
    <p:extLst>
      <p:ext uri="{BB962C8B-B14F-4D97-AF65-F5344CB8AC3E}">
        <p14:creationId xmlns:p14="http://schemas.microsoft.com/office/powerpoint/2010/main" val="1408470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F0DC9-C883-4EA2-372A-6DB40B75E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521B78-6F04-4F61-9D50-2844403803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1B2897-9201-1442-E1DC-60E9130379A6}"/>
              </a:ext>
            </a:extLst>
          </p:cNvPr>
          <p:cNvSpPr>
            <a:spLocks noGrp="1"/>
          </p:cNvSpPr>
          <p:nvPr>
            <p:ph type="body" idx="1"/>
          </p:nvPr>
        </p:nvSpPr>
        <p:spPr/>
        <p:txBody>
          <a:bodyPr/>
          <a:lstStyle/>
          <a:p>
            <a:pPr marL="0" indent="0">
              <a:buFont typeface="Arial" panose="020B0604020202020204" pitchFamily="34" charset="0"/>
              <a:buNone/>
            </a:pPr>
            <a:r>
              <a:rPr lang="en-US" b="0" dirty="0"/>
              <a:t>[STUDY DESIGN]</a:t>
            </a:r>
          </a:p>
          <a:p>
            <a:pPr marL="171450" indent="-171450">
              <a:buFont typeface="Arial" panose="020B0604020202020204" pitchFamily="34" charset="0"/>
              <a:buChar char="•"/>
            </a:pPr>
            <a:r>
              <a:rPr lang="en-US" b="1" dirty="0"/>
              <a:t>Income</a:t>
            </a:r>
            <a:r>
              <a:rPr lang="en-US" dirty="0"/>
              <a:t>: We collected information on whether or not employees’ household income was below 80% of the Area Median Income (“low-to-moderate income”, or LMI).</a:t>
            </a:r>
          </a:p>
          <a:p>
            <a:pPr marL="171450" indent="-171450">
              <a:buFont typeface="Arial" panose="020B0604020202020204" pitchFamily="34" charset="0"/>
              <a:buChar char="•"/>
            </a:pPr>
            <a:r>
              <a:rPr lang="en-US" b="1" dirty="0"/>
              <a:t>Design</a:t>
            </a:r>
            <a:r>
              <a:rPr lang="en-US" dirty="0"/>
              <a:t> &amp; </a:t>
            </a:r>
            <a:r>
              <a:rPr lang="en-US" b="1" dirty="0"/>
              <a:t>Awareness</a:t>
            </a:r>
            <a:r>
              <a:rPr lang="en-US" dirty="0"/>
              <a:t>: We randomly emailed half (of our random sample of 1300+ employees that opted in?) with a generic informational email (“control”) or an email that leverages peer information, highlighting how much others in the company are losing by not contributing enough for retirement to receive the full match (“recommendation”). </a:t>
            </a:r>
          </a:p>
          <a:p>
            <a:pPr marL="171450" indent="-171450">
              <a:buFont typeface="Arial" panose="020B0604020202020204" pitchFamily="34" charset="0"/>
              <a:buChar char="•"/>
            </a:pPr>
            <a:r>
              <a:rPr lang="en-US" dirty="0"/>
              <a:t>We hypothesized that treated participants (receiving the recommendation email) will be more likely to increase their retirement contributions than control participants.</a:t>
            </a:r>
          </a:p>
          <a:p>
            <a:pPr marL="171450" indent="-171450">
              <a:buFont typeface="Arial" panose="020B0604020202020204" pitchFamily="34" charset="0"/>
              <a:buChar char="•"/>
            </a:pPr>
            <a:r>
              <a:rPr lang="en-US" dirty="0"/>
              <a:t>This Sankey diagram illustrates the distribution of subgroups from our data sets, representing:</a:t>
            </a:r>
          </a:p>
          <a:p>
            <a:pPr marL="628650" lvl="1" indent="-171450">
              <a:buFont typeface="Arial" panose="020B0604020202020204" pitchFamily="34" charset="0"/>
              <a:buChar char="•"/>
            </a:pPr>
            <a:r>
              <a:rPr lang="en-US" dirty="0"/>
              <a:t>Company (demographic) data about the participants’ income levels and experimental conditions </a:t>
            </a:r>
          </a:p>
          <a:p>
            <a:pPr marL="628650" lvl="1" indent="-171450">
              <a:buFont typeface="Arial" panose="020B0604020202020204" pitchFamily="34" charset="0"/>
              <a:buChar char="•"/>
            </a:pPr>
            <a:r>
              <a:rPr lang="en-US" dirty="0"/>
              <a:t>Records of actual contribution changes (outcomes) following the experiment</a:t>
            </a:r>
          </a:p>
          <a:p>
            <a:pPr marL="628650" lvl="1" indent="-171450">
              <a:buFont typeface="Arial" panose="020B0604020202020204" pitchFamily="34" charset="0"/>
              <a:buChar char="•"/>
            </a:pPr>
            <a:r>
              <a:rPr lang="en-US" dirty="0"/>
              <a:t>https://sankeymatic.com/build/?i=PTAEGUEMFsAcBsCmoBKkB2BrRATUBRJAYwBcBLAe3VBzMgHMAnGAKBYC4AZAWQElQAxAEYAnAGYRADgCCHdFQC0PfgPwB2fNIBiYjikREK0aInQ5I5KoLH5JkgKy72AYSolGFeINxERAFhEOADkKGkRoCiZIWAALMiIAZ0EcERSU4OBpUEMzMktqATTUwJd4CgTcQVEJGQ5XdHcyACMAVxJK1Q1tXRZlUABtACZ7IQBdVAMjEzMLSnRevgHBgDYx0Hr3TwX%2BIfGgzOyqWnyWeXQlRaG%2DAAZx%2DUNjU3MTs4udwb81cY2PeDZ9rI5Y5zJbfNyMZptXAse5TJ6zKy7dZlCo4Fg%2DTyg5HlaEwyaPGb5JbXERghoQ1rtNEYrz9IT2ZZkxqU6EhMIRKKxeJJfpiSRrH6QqksBJkABeyAA7qARNdrixQKAYqAbvLoJBGPQyNQvEJBgrQIxQHqDSRjZIDU1QIN5U16IcykaBAAzV1u03MdAJWAa0xmgCapwoOClKvliuVansBu9kCI2vtQjlloojBDRvDoBIMXCyCaBsMjsEdhLFsVFB98ZIAE9jSxnWVpUQWowAG4WFvIa4AOj8%2BsV2pzEJIzo80FACQoLaIiALnlTghES%2BXBorcbytZ7yxY8Eg1anZtT6dAkDaRlmRANACsWglyM79xCtV7QEFr7f79Wnkk34rGIhW0QRgKk5ZVfxPEgSDjOJ0AeBBEHaO9QnQRBfTvHdICaRB4CSQsFwEOVCMzOIQ1fA04noGJ4DISizR7MtQGdNxnTjZAEgwBIFAqCFnQNaiUNjeN0HtHshANf9d3IQDRQlGVo0VdV6HQMgH2ND4MKw%2BB0BgZBolgVDgNAQNFRk5AhAYyVEBomIzVVDTsPbeAWl02B9I1JJjMYlp4HgWB%2D3jUUrE82ByjyEFMIoQCDUs6zbOTXdNJC0UiVPEgKEgailNATMEiIHMTBPM8DWdMhgLNLCmP%2DS1%2D0gTAQu1WyWEc5zGNTdUzQAcgAGm7DqDT8xASoAD1ADq%2BpMlpXTIEaxpYbNcwoV0KjNSAZUtbKCw2xU8DVBDVumfJ2KwRBq3a%2BIjL4sg7zIaAmgyjAZw8oA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352C54B-F631-50EB-041B-3245C3A45A44}"/>
              </a:ext>
            </a:extLst>
          </p:cNvPr>
          <p:cNvSpPr>
            <a:spLocks noGrp="1"/>
          </p:cNvSpPr>
          <p:nvPr>
            <p:ph type="sldNum" sz="quarter" idx="5"/>
          </p:nvPr>
        </p:nvSpPr>
        <p:spPr/>
        <p:txBody>
          <a:bodyPr/>
          <a:lstStyle/>
          <a:p>
            <a:fld id="{0842455A-0D23-4EAB-9AF9-2CC2B3066B0A}" type="slidenum">
              <a:rPr lang="en-US" smtClean="0"/>
              <a:t>8</a:t>
            </a:fld>
            <a:endParaRPr lang="en-US" dirty="0"/>
          </a:p>
        </p:txBody>
      </p:sp>
    </p:spTree>
    <p:extLst>
      <p:ext uri="{BB962C8B-B14F-4D97-AF65-F5344CB8AC3E}">
        <p14:creationId xmlns:p14="http://schemas.microsoft.com/office/powerpoint/2010/main" val="2675920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9AFEC-69EF-94EC-8471-35D06F136F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B4A5D-25D9-AC1D-ECDD-7ED08F4A04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19FA8B-D386-C28C-77FC-9673B04D59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[DESCRIPTIVE STATISTICS]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N=1,382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630 with demographics only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381 with outcomes only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Analytic sample of 369 with both</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the 1300+ employees, we had both demographic data and outcome data on 369 workers, which is our analytic sample. These charts show the distribution of the analytic sample, which were evenly split by which email they received and their income level.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almost everyone increased contributions after receiving either email.</a:t>
            </a:r>
          </a:p>
          <a:p>
            <a:pPr marL="171450" indent="-17145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3C42F6FC-D3DA-1B6C-E89A-E838CD725330}"/>
              </a:ext>
            </a:extLst>
          </p:cNvPr>
          <p:cNvSpPr>
            <a:spLocks noGrp="1"/>
          </p:cNvSpPr>
          <p:nvPr>
            <p:ph type="sldNum" sz="quarter" idx="5"/>
          </p:nvPr>
        </p:nvSpPr>
        <p:spPr/>
        <p:txBody>
          <a:bodyPr/>
          <a:lstStyle/>
          <a:p>
            <a:fld id="{0842455A-0D23-4EAB-9AF9-2CC2B3066B0A}" type="slidenum">
              <a:rPr lang="en-US" smtClean="0"/>
              <a:t>9</a:t>
            </a:fld>
            <a:endParaRPr lang="en-US" dirty="0"/>
          </a:p>
        </p:txBody>
      </p:sp>
    </p:spTree>
    <p:extLst>
      <p:ext uri="{BB962C8B-B14F-4D97-AF65-F5344CB8AC3E}">
        <p14:creationId xmlns:p14="http://schemas.microsoft.com/office/powerpoint/2010/main" val="1916412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2636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1989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54591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6783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4654297" y="2705101"/>
            <a:ext cx="7537703" cy="2926080"/>
          </a:xfrm>
          <a:solidFill>
            <a:schemeClr val="bg1">
              <a:alpha val="93000"/>
            </a:schemeClr>
          </a:solidFill>
        </p:spPr>
        <p:txBody>
          <a:bodyPr lIns="822960" tIns="274320" rIns="822960" bIns="548640" anchor="b" anchorCtr="0">
            <a:noAutofit/>
          </a:bodyPr>
          <a:lstStyle>
            <a:lvl1pPr>
              <a:lnSpc>
                <a:spcPct val="80000"/>
              </a:lnSpc>
              <a:defRPr sz="4800"/>
            </a:lvl1pPr>
          </a:lstStyle>
          <a:p>
            <a:r>
              <a:rPr lang="en-US" sz="5400" dirty="0">
                <a:solidFill>
                  <a:schemeClr val="tx1"/>
                </a:solidFill>
              </a:rPr>
              <a:t>Click to add title</a:t>
            </a:r>
          </a:p>
        </p:txBody>
      </p:sp>
    </p:spTree>
    <p:extLst>
      <p:ext uri="{BB962C8B-B14F-4D97-AF65-F5344CB8AC3E}">
        <p14:creationId xmlns:p14="http://schemas.microsoft.com/office/powerpoint/2010/main" val="2143681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DBCCDB-B58C-45B3-9E63-49F7B0819260}"/>
              </a:ext>
              <a:ext uri="{C183D7F6-B498-43B3-948B-1728B52AA6E4}">
                <adec:decorative xmlns:adec="http://schemas.microsoft.com/office/drawing/2017/decorative" val="1"/>
              </a:ext>
            </a:extLst>
          </p:cNvPr>
          <p:cNvSpPr/>
          <p:nvPr userDrawn="1"/>
        </p:nvSpPr>
        <p:spPr bwMode="white">
          <a:xfrm>
            <a:off x="0" y="4334005"/>
            <a:ext cx="12192000" cy="25239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244128-E256-C1DC-AC6D-2BF10AC410DF}"/>
              </a:ext>
            </a:extLst>
          </p:cNvPr>
          <p:cNvSpPr>
            <a:spLocks noGrp="1"/>
          </p:cNvSpPr>
          <p:nvPr>
            <p:ph type="title" hasCustomPrompt="1"/>
          </p:nvPr>
        </p:nvSpPr>
        <p:spPr>
          <a:xfrm>
            <a:off x="1065212" y="4609578"/>
            <a:ext cx="10058400" cy="1295922"/>
          </a:xfrm>
        </p:spPr>
        <p:txBody>
          <a:bodyPr>
            <a:normAutofit/>
          </a:bodyPr>
          <a:lstStyle>
            <a:lvl1pPr>
              <a:defRPr sz="4800">
                <a:solidFill>
                  <a:schemeClr val="bg1"/>
                </a:solidFill>
              </a:defRPr>
            </a:lvl1pPr>
          </a:lstStyle>
          <a:p>
            <a:r>
              <a:rPr lang="en-US" dirty="0"/>
              <a:t>Click to add title</a:t>
            </a: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hasCustomPrompt="1"/>
          </p:nvPr>
        </p:nvSpPr>
        <p:spPr>
          <a:xfrm>
            <a:off x="1065212" y="5943600"/>
            <a:ext cx="10058400" cy="914400"/>
          </a:xfrm>
        </p:spPr>
        <p:txBody>
          <a:bodyPr lIns="91440">
            <a:normAutofit/>
          </a:bodyPr>
          <a:lstStyle>
            <a:lvl1pPr marL="0" indent="0">
              <a:buNone/>
              <a:defRPr sz="2400">
                <a:solidFill>
                  <a:schemeClr val="bg1"/>
                </a:solidFill>
              </a:defRPr>
            </a:lvl1pPr>
          </a:lstStyle>
          <a:p>
            <a:r>
              <a:rPr lang="en-US" sz="1500" dirty="0">
                <a:solidFill>
                  <a:schemeClr val="bg1"/>
                </a:solidFill>
              </a:rPr>
              <a:t>Click to add subtitle</a:t>
            </a: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814982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82849"/>
            <a:ext cx="10058399" cy="3956692"/>
          </a:xfrm>
        </p:spPr>
        <p:txBody>
          <a:bodyPr lIns="91440">
            <a:normAutofit/>
          </a:bodyPr>
          <a:lstStyle>
            <a:lvl1pPr marL="0" indent="0">
              <a:spcBef>
                <a:spcPts val="1200"/>
              </a:spcBef>
              <a:spcAft>
                <a:spcPts val="200"/>
              </a:spcAft>
              <a:buFont typeface="Arial" panose="020B0604020202020204" pitchFamily="34" charset="0"/>
              <a:buNone/>
              <a:defRPr sz="2400"/>
            </a:lvl1pPr>
            <a:lvl2pPr marL="384048" indent="-182880">
              <a:spcBef>
                <a:spcPts val="1200"/>
              </a:spcBef>
              <a:spcAft>
                <a:spcPts val="200"/>
              </a:spcAft>
              <a:buClr>
                <a:schemeClr val="accent2"/>
              </a:buClr>
              <a:buFont typeface="Arial" panose="020B0604020202020204" pitchFamily="34" charset="0"/>
              <a:buChar char="•"/>
              <a:defRPr sz="2400"/>
            </a:lvl2pPr>
            <a:lvl3pPr>
              <a:spcBef>
                <a:spcPts val="1200"/>
              </a:spcBef>
              <a:spcAft>
                <a:spcPts val="200"/>
              </a:spcAft>
              <a:defRPr sz="2400"/>
            </a:lvl3pPr>
            <a:lvl4pPr>
              <a:spcBef>
                <a:spcPts val="1200"/>
              </a:spcBef>
              <a:spcAft>
                <a:spcPts val="200"/>
              </a:spcAft>
              <a:defRPr sz="2400"/>
            </a:lvl4pPr>
            <a:lvl5pPr>
              <a:spcBef>
                <a:spcPts val="1200"/>
              </a:spcBef>
              <a:spcAft>
                <a:spcPts val="200"/>
              </a:spcAft>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(McKelvy 2025)</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pic>
        <p:nvPicPr>
          <p:cNvPr id="5" name="Picture 4" descr="A black background with white text&#10;&#10;AI-generated content may be incorrect.">
            <a:extLst>
              <a:ext uri="{FF2B5EF4-FFF2-40B4-BE49-F238E27FC236}">
                <a16:creationId xmlns:a16="http://schemas.microsoft.com/office/drawing/2014/main" id="{CC28D978-E8CC-B1EF-4466-97F020D0DB57}"/>
              </a:ext>
            </a:extLst>
          </p:cNvPr>
          <p:cNvPicPr>
            <a:picLocks noChangeAspect="1"/>
          </p:cNvPicPr>
          <p:nvPr userDrawn="1"/>
        </p:nvPicPr>
        <p:blipFill>
          <a:blip r:embed="rId2"/>
          <a:stretch>
            <a:fillRect/>
          </a:stretch>
        </p:blipFill>
        <p:spPr>
          <a:xfrm>
            <a:off x="9144000" y="5345523"/>
            <a:ext cx="2971800" cy="941294"/>
          </a:xfrm>
          <a:prstGeom prst="rect">
            <a:avLst/>
          </a:prstGeom>
        </p:spPr>
      </p:pic>
    </p:spTree>
    <p:extLst>
      <p:ext uri="{BB962C8B-B14F-4D97-AF65-F5344CB8AC3E}">
        <p14:creationId xmlns:p14="http://schemas.microsoft.com/office/powerpoint/2010/main" val="1170053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Content and Tabl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674" y="286603"/>
            <a:ext cx="9946006" cy="1450757"/>
          </a:xfrm>
        </p:spPr>
        <p:txBody>
          <a:bodyPr lIns="0"/>
          <a:lstStyle>
            <a:lvl1pPr>
              <a:defRPr/>
            </a:lvl1pPr>
          </a:lstStyle>
          <a:p>
            <a:r>
              <a:rPr lang="en-US" dirty="0"/>
              <a:t>Click to add title</a:t>
            </a:r>
          </a:p>
        </p:txBody>
      </p:sp>
      <p:sp>
        <p:nvSpPr>
          <p:cNvPr id="3" name="Content Placeholder 2"/>
          <p:cNvSpPr>
            <a:spLocks noGrp="1"/>
          </p:cNvSpPr>
          <p:nvPr>
            <p:ph idx="1" hasCustomPrompt="1"/>
          </p:nvPr>
        </p:nvSpPr>
        <p:spPr>
          <a:xfrm>
            <a:off x="1209675" y="2286000"/>
            <a:ext cx="2391941" cy="3248567"/>
          </a:xfrm>
        </p:spPr>
        <p:txBody>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able Placeholder 5">
            <a:extLst>
              <a:ext uri="{FF2B5EF4-FFF2-40B4-BE49-F238E27FC236}">
                <a16:creationId xmlns:a16="http://schemas.microsoft.com/office/drawing/2014/main" id="{7AA6B9BC-99C6-B9CE-63BB-C79284371A4A}"/>
              </a:ext>
            </a:extLst>
          </p:cNvPr>
          <p:cNvSpPr>
            <a:spLocks noGrp="1"/>
          </p:cNvSpPr>
          <p:nvPr>
            <p:ph type="tbl" sz="quarter" idx="13"/>
          </p:nvPr>
        </p:nvSpPr>
        <p:spPr>
          <a:xfrm>
            <a:off x="3840163" y="2286000"/>
            <a:ext cx="7315200" cy="3248025"/>
          </a:xfrm>
        </p:spPr>
        <p:txBody>
          <a:bodyPr/>
          <a:lstStyle>
            <a:lvl1pPr>
              <a:defRPr/>
            </a:lvl1pPr>
          </a:lstStyle>
          <a:p>
            <a:r>
              <a:rPr lang="en-US"/>
              <a:t>Click icon to add table</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Presentation Title</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7987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hasCustomPrompt="1"/>
          </p:nvPr>
        </p:nvSpPr>
        <p:spPr>
          <a:xfrm>
            <a:off x="7859485" y="640080"/>
            <a:ext cx="3690257" cy="2450676"/>
          </a:xfrm>
        </p:spPr>
        <p:txBody>
          <a:bodyPr>
            <a:normAutofit/>
          </a:bodyPr>
          <a:lstStyle>
            <a:lvl1pPr>
              <a:defRPr/>
            </a:lvl1pPr>
          </a:lstStyle>
          <a:p>
            <a:r>
              <a:rPr lang="en-US" dirty="0"/>
              <a:t>Click to add title</a:t>
            </a:r>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3255512"/>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normAutofit/>
          </a:bodyPr>
          <a:lstStyle>
            <a:lvl1pPr algn="ctr">
              <a:defRPr sz="1800"/>
            </a:lvl1p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hasCustomPrompt="1"/>
          </p:nvPr>
        </p:nvSpPr>
        <p:spPr>
          <a:xfrm>
            <a:off x="7859485" y="3429000"/>
            <a:ext cx="3690257" cy="2440094"/>
          </a:xfrm>
        </p:spPr>
        <p:txBody>
          <a:bodyPr lIns="91440">
            <a:normAutofit/>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866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918782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33236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70848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7651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7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A8464DCA-A9BF-A892-3059-84E13570D01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70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a:t>20XX</a:t>
            </a:r>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264630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6" name="Footer Placeholder 5"/>
          <p:cNvSpPr>
            <a:spLocks noGrp="1"/>
          </p:cNvSpPr>
          <p:nvPr>
            <p:ph type="ftr" sz="quarter" idx="11"/>
          </p:nvPr>
        </p:nvSpPr>
        <p:spPr>
          <a:xfrm>
            <a:off x="1097279" y="6446838"/>
            <a:ext cx="681826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06775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20XX</a:t>
            </a:r>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6072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8" r:id="rId13"/>
    <p:sldLayoutId id="2147483779" r:id="rId14"/>
    <p:sldLayoutId id="2147483780" r:id="rId15"/>
    <p:sldLayoutId id="2147483785" r:id="rId16"/>
    <p:sldLayoutId id="2147483788" r:id="rId17"/>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microsoft.com/office/2007/relationships/hdphoto" Target="../media/hdphoto1.wdp"/><Relationship Id="rId5" Type="http://schemas.openxmlformats.org/officeDocument/2006/relationships/image" Target="../media/image17.png"/><Relationship Id="rId10" Type="http://schemas.openxmlformats.org/officeDocument/2006/relationships/image" Target="../media/image20.svg"/><Relationship Id="rId4" Type="http://schemas.openxmlformats.org/officeDocument/2006/relationships/image" Target="../media/image16.sv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23.jpe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hyperlink" Target="https://rpubs.com/josephine-mckelvy/1327359"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5.jpe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package" Target="../embeddings/Microsoft_Excel_Worksheet.xlsx"/><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diagramColors" Target="../diagrams/colors3.xml"/><Relationship Id="rId11" Type="http://schemas.openxmlformats.org/officeDocument/2006/relationships/chart" Target="../charts/chart4.xml"/><Relationship Id="rId5" Type="http://schemas.openxmlformats.org/officeDocument/2006/relationships/diagramQuickStyle" Target="../diagrams/quickStyle3.xml"/><Relationship Id="rId10" Type="http://schemas.openxmlformats.org/officeDocument/2006/relationships/chart" Target="../charts/chart3.xml"/><Relationship Id="rId4" Type="http://schemas.openxmlformats.org/officeDocument/2006/relationships/diagramLayout" Target="../diagrams/layout3.xml"/><Relationship Id="rId9"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 group of people sitting at a table">
            <a:extLst>
              <a:ext uri="{FF2B5EF4-FFF2-40B4-BE49-F238E27FC236}">
                <a16:creationId xmlns:a16="http://schemas.microsoft.com/office/drawing/2014/main" id="{6BEAD192-141F-FDDE-021B-8674B81EECD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3" r="13"/>
          <a:stretch/>
        </p:blipFill>
        <p:spPr/>
      </p:pic>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a:xfrm>
            <a:off x="-1" y="3429000"/>
            <a:ext cx="8842343" cy="2564483"/>
          </a:xfrm>
          <a:solidFill>
            <a:srgbClr val="FFFFFF">
              <a:alpha val="85098"/>
            </a:srgbClr>
          </a:solidFill>
        </p:spPr>
        <p:txBody>
          <a:bodyPr lIns="274320" tIns="274320" bIns="274320"/>
          <a:lstStyle/>
          <a:p>
            <a:r>
              <a:rPr lang="en-US" b="1" dirty="0">
                <a:latin typeface="Avenir Next LT Pro Demi" panose="020B0704020202020204" pitchFamily="34" charset="0"/>
              </a:rPr>
              <a:t>The FOMO Fund</a:t>
            </a:r>
            <a:r>
              <a:rPr lang="en-US" dirty="0">
                <a:latin typeface="Avenir Next LT Pro Demi" panose="020B0704020202020204" pitchFamily="34" charset="0"/>
              </a:rPr>
              <a:t>:</a:t>
            </a:r>
            <a:br>
              <a:rPr lang="en-US" dirty="0"/>
            </a:br>
            <a:r>
              <a:rPr lang="en-US" dirty="0">
                <a:latin typeface="Avenir Next LT Pro Light" panose="020B0304020202020204" pitchFamily="34" charset="0"/>
              </a:rPr>
              <a:t>How the fear of missing out affects retirement contributions</a:t>
            </a:r>
          </a:p>
        </p:txBody>
      </p:sp>
      <p:pic>
        <p:nvPicPr>
          <p:cNvPr id="3" name="Picture 2" descr="A black background with white text&#10;&#10;AI-generated content may be incorrect.">
            <a:extLst>
              <a:ext uri="{FF2B5EF4-FFF2-40B4-BE49-F238E27FC236}">
                <a16:creationId xmlns:a16="http://schemas.microsoft.com/office/drawing/2014/main" id="{58E0BF82-A03D-372D-9BF8-8268971D6D36}"/>
              </a:ext>
            </a:extLst>
          </p:cNvPr>
          <p:cNvPicPr>
            <a:picLocks noChangeAspect="1"/>
          </p:cNvPicPr>
          <p:nvPr/>
        </p:nvPicPr>
        <p:blipFill>
          <a:blip r:embed="rId4"/>
          <a:stretch>
            <a:fillRect/>
          </a:stretch>
        </p:blipFill>
        <p:spPr>
          <a:xfrm>
            <a:off x="0" y="0"/>
            <a:ext cx="2971800" cy="941294"/>
          </a:xfrm>
          <a:prstGeom prst="rect">
            <a:avLst/>
          </a:prstGeom>
        </p:spPr>
      </p:pic>
    </p:spTree>
    <p:extLst>
      <p:ext uri="{BB962C8B-B14F-4D97-AF65-F5344CB8AC3E}">
        <p14:creationId xmlns:p14="http://schemas.microsoft.com/office/powerpoint/2010/main" val="2076879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6A462-9B2E-66E6-5D59-89223BFA7C4A}"/>
            </a:ext>
          </a:extLst>
        </p:cNvPr>
        <p:cNvGrpSpPr/>
        <p:nvPr/>
      </p:nvGrpSpPr>
      <p:grpSpPr>
        <a:xfrm>
          <a:off x="0" y="0"/>
          <a:ext cx="0" cy="0"/>
          <a:chOff x="0" y="0"/>
          <a:chExt cx="0" cy="0"/>
        </a:xfrm>
      </p:grpSpPr>
      <p:sp>
        <p:nvSpPr>
          <p:cNvPr id="8" name="Title 3">
            <a:extLst>
              <a:ext uri="{FF2B5EF4-FFF2-40B4-BE49-F238E27FC236}">
                <a16:creationId xmlns:a16="http://schemas.microsoft.com/office/drawing/2014/main" id="{DFAD00CE-8F02-4927-F718-DCDBE21613F9}"/>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rPr>
              <a:t>Emails prompted workers to increase their contributions. </a:t>
            </a:r>
          </a:p>
        </p:txBody>
      </p:sp>
      <p:sp>
        <p:nvSpPr>
          <p:cNvPr id="9" name="TextBox 8">
            <a:extLst>
              <a:ext uri="{FF2B5EF4-FFF2-40B4-BE49-F238E27FC236}">
                <a16:creationId xmlns:a16="http://schemas.microsoft.com/office/drawing/2014/main" id="{5B943F7B-5330-0D84-3083-9D6F07942E2D}"/>
              </a:ext>
            </a:extLst>
          </p:cNvPr>
          <p:cNvSpPr txBox="1"/>
          <p:nvPr/>
        </p:nvSpPr>
        <p:spPr>
          <a:xfrm>
            <a:off x="1066800" y="1903228"/>
            <a:ext cx="10058400" cy="1569660"/>
          </a:xfrm>
          <a:prstGeom prst="rect">
            <a:avLst/>
          </a:prstGeom>
          <a:noFill/>
        </p:spPr>
        <p:txBody>
          <a:bodyPr wrap="square" rtlCol="0">
            <a:spAutoFit/>
          </a:bodyPr>
          <a:lstStyle/>
          <a:p>
            <a:r>
              <a:rPr lang="en-US" sz="2400" dirty="0"/>
              <a:t>All (but 4) participants increased contributions, regardless of the type of email they received. Those who closed (their accounts?) were all employees with low-to-moderate income.* </a:t>
            </a:r>
            <a:br>
              <a:rPr lang="en-US" sz="2400" dirty="0"/>
            </a:br>
            <a:r>
              <a:rPr lang="en-US" sz="2400" dirty="0"/>
              <a:t> </a:t>
            </a:r>
          </a:p>
        </p:txBody>
      </p:sp>
      <p:grpSp>
        <p:nvGrpSpPr>
          <p:cNvPr id="10" name="Group 9">
            <a:extLst>
              <a:ext uri="{FF2B5EF4-FFF2-40B4-BE49-F238E27FC236}">
                <a16:creationId xmlns:a16="http://schemas.microsoft.com/office/drawing/2014/main" id="{ECA7FCC6-0C94-966B-44C5-FD1DEF74EAA9}"/>
              </a:ext>
            </a:extLst>
          </p:cNvPr>
          <p:cNvGrpSpPr>
            <a:grpSpLocks noChangeAspect="1"/>
          </p:cNvGrpSpPr>
          <p:nvPr/>
        </p:nvGrpSpPr>
        <p:grpSpPr>
          <a:xfrm>
            <a:off x="1097280" y="3108956"/>
            <a:ext cx="7007752" cy="3017520"/>
            <a:chOff x="2718618" y="3549252"/>
            <a:chExt cx="6400800" cy="2756168"/>
          </a:xfrm>
        </p:grpSpPr>
        <p:graphicFrame>
          <p:nvGraphicFramePr>
            <p:cNvPr id="11" name="Chart 10">
              <a:extLst>
                <a:ext uri="{FF2B5EF4-FFF2-40B4-BE49-F238E27FC236}">
                  <a16:creationId xmlns:a16="http://schemas.microsoft.com/office/drawing/2014/main" id="{A1C972F7-F3F8-E46F-03D0-B3618F491BB1}"/>
                </a:ext>
              </a:extLst>
            </p:cNvPr>
            <p:cNvGraphicFramePr>
              <a:graphicFrameLocks/>
            </p:cNvGraphicFramePr>
            <p:nvPr/>
          </p:nvGraphicFramePr>
          <p:xfrm>
            <a:off x="2718618" y="3549252"/>
            <a:ext cx="6400800" cy="2756168"/>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Connector 11">
              <a:extLst>
                <a:ext uri="{FF2B5EF4-FFF2-40B4-BE49-F238E27FC236}">
                  <a16:creationId xmlns:a16="http://schemas.microsoft.com/office/drawing/2014/main" id="{2EF4C175-90F4-0C7E-7C2A-4A6623ABCC17}"/>
                </a:ext>
              </a:extLst>
            </p:cNvPr>
            <p:cNvCxnSpPr>
              <a:cxnSpLocks/>
            </p:cNvCxnSpPr>
            <p:nvPr/>
          </p:nvCxnSpPr>
          <p:spPr>
            <a:xfrm>
              <a:off x="6072611" y="3549252"/>
              <a:ext cx="0" cy="2743200"/>
            </a:xfrm>
            <a:prstGeom prst="line">
              <a:avLst/>
            </a:prstGeom>
            <a:ln>
              <a:solidFill>
                <a:schemeClr val="bg2"/>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56D8604A-D5BF-324F-4109-BC4FDA60C722}"/>
              </a:ext>
            </a:extLst>
          </p:cNvPr>
          <p:cNvSpPr txBox="1"/>
          <p:nvPr/>
        </p:nvSpPr>
        <p:spPr>
          <a:xfrm>
            <a:off x="1066800" y="6148823"/>
            <a:ext cx="10058400" cy="246221"/>
          </a:xfrm>
          <a:prstGeom prst="rect">
            <a:avLst/>
          </a:prstGeom>
          <a:noFill/>
        </p:spPr>
        <p:txBody>
          <a:bodyPr wrap="square" rtlCol="0">
            <a:spAutoFit/>
          </a:bodyPr>
          <a:lstStyle/>
          <a:p>
            <a:r>
              <a:rPr lang="en-US" sz="1000" dirty="0"/>
              <a:t>*See Appendix for the contingency tables and other details.</a:t>
            </a:r>
          </a:p>
        </p:txBody>
      </p:sp>
    </p:spTree>
    <p:extLst>
      <p:ext uri="{BB962C8B-B14F-4D97-AF65-F5344CB8AC3E}">
        <p14:creationId xmlns:p14="http://schemas.microsoft.com/office/powerpoint/2010/main" val="2302694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E37BF-5A02-7AF0-6E13-33D96C5E467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95290A6-6C84-4AC6-7010-38949CC5F705}"/>
              </a:ext>
            </a:extLst>
          </p:cNvPr>
          <p:cNvSpPr txBox="1">
            <a:spLocks/>
          </p:cNvSpPr>
          <p:nvPr/>
        </p:nvSpPr>
        <p:spPr>
          <a:xfrm>
            <a:off x="1097280" y="286603"/>
            <a:ext cx="10058400" cy="1450757"/>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a:t>Automation in the retirement program could reduce barriers to entry.</a:t>
            </a:r>
            <a:endParaRPr lang="en-US" dirty="0"/>
          </a:p>
        </p:txBody>
      </p:sp>
      <p:grpSp>
        <p:nvGrpSpPr>
          <p:cNvPr id="30" name="Group 29">
            <a:extLst>
              <a:ext uri="{FF2B5EF4-FFF2-40B4-BE49-F238E27FC236}">
                <a16:creationId xmlns:a16="http://schemas.microsoft.com/office/drawing/2014/main" id="{1508F93F-41D2-4E98-E685-96E871C8803B}"/>
              </a:ext>
            </a:extLst>
          </p:cNvPr>
          <p:cNvGrpSpPr/>
          <p:nvPr/>
        </p:nvGrpSpPr>
        <p:grpSpPr>
          <a:xfrm>
            <a:off x="1097280" y="2239830"/>
            <a:ext cx="7815432" cy="3934339"/>
            <a:chOff x="1097280" y="2239830"/>
            <a:chExt cx="7815432" cy="3934339"/>
          </a:xfrm>
        </p:grpSpPr>
        <p:grpSp>
          <p:nvGrpSpPr>
            <p:cNvPr id="27" name="Group 26">
              <a:extLst>
                <a:ext uri="{FF2B5EF4-FFF2-40B4-BE49-F238E27FC236}">
                  <a16:creationId xmlns:a16="http://schemas.microsoft.com/office/drawing/2014/main" id="{1F2DC1FC-FEA2-382E-6CA4-7BEC8AAFF5D2}"/>
                </a:ext>
              </a:extLst>
            </p:cNvPr>
            <p:cNvGrpSpPr/>
            <p:nvPr/>
          </p:nvGrpSpPr>
          <p:grpSpPr>
            <a:xfrm>
              <a:off x="6443832" y="2239830"/>
              <a:ext cx="2468880" cy="3934339"/>
              <a:chOff x="7053433" y="2239830"/>
              <a:chExt cx="2468880" cy="3934339"/>
            </a:xfrm>
          </p:grpSpPr>
          <p:sp>
            <p:nvSpPr>
              <p:cNvPr id="23" name="Rectangle: Rounded Corners 22">
                <a:extLst>
                  <a:ext uri="{FF2B5EF4-FFF2-40B4-BE49-F238E27FC236}">
                    <a16:creationId xmlns:a16="http://schemas.microsoft.com/office/drawing/2014/main" id="{44A8D757-7412-DC85-C121-F72FB1E01B2A}"/>
                  </a:ext>
                </a:extLst>
              </p:cNvPr>
              <p:cNvSpPr/>
              <p:nvPr/>
            </p:nvSpPr>
            <p:spPr>
              <a:xfrm>
                <a:off x="7053433" y="2973769"/>
                <a:ext cx="2468880" cy="3200400"/>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400" dirty="0">
                  <a:solidFill>
                    <a:srgbClr val="19398A"/>
                  </a:solidFill>
                  <a:latin typeface="+mj-lt"/>
                </a:endParaRPr>
              </a:p>
              <a:p>
                <a:pPr lvl="0" algn="ctr"/>
                <a:endParaRPr lang="en-US" sz="2400" dirty="0">
                  <a:solidFill>
                    <a:srgbClr val="19398A"/>
                  </a:solidFill>
                  <a:latin typeface="+mj-lt"/>
                </a:endParaRPr>
              </a:p>
              <a:p>
                <a:pPr lvl="0" algn="ctr"/>
                <a:r>
                  <a:rPr lang="en-US" sz="2400" dirty="0">
                    <a:solidFill>
                      <a:schemeClr val="tx1"/>
                    </a:solidFill>
                  </a:rPr>
                  <a:t>Auto escalation or </a:t>
                </a:r>
                <a:r>
                  <a:rPr lang="en-US" sz="2400" dirty="0">
                    <a:solidFill>
                      <a:schemeClr val="tx1"/>
                    </a:solidFill>
                    <a:latin typeface="+mj-lt"/>
                  </a:rPr>
                  <a:t>regular emails</a:t>
                </a:r>
              </a:p>
            </p:txBody>
          </p:sp>
          <p:grpSp>
            <p:nvGrpSpPr>
              <p:cNvPr id="24" name="Group 23">
                <a:extLst>
                  <a:ext uri="{FF2B5EF4-FFF2-40B4-BE49-F238E27FC236}">
                    <a16:creationId xmlns:a16="http://schemas.microsoft.com/office/drawing/2014/main" id="{65ACAD76-774D-EE1D-92AA-C0D1682C2CE4}"/>
                  </a:ext>
                </a:extLst>
              </p:cNvPr>
              <p:cNvGrpSpPr>
                <a:grpSpLocks noChangeAspect="1"/>
              </p:cNvGrpSpPr>
              <p:nvPr/>
            </p:nvGrpSpPr>
            <p:grpSpPr>
              <a:xfrm>
                <a:off x="7556353" y="2239830"/>
                <a:ext cx="1463040" cy="1463040"/>
                <a:chOff x="7614176" y="2002349"/>
                <a:chExt cx="1600200" cy="1600200"/>
              </a:xfrm>
            </p:grpSpPr>
            <p:sp>
              <p:nvSpPr>
                <p:cNvPr id="25" name="Oval 24">
                  <a:extLst>
                    <a:ext uri="{FF2B5EF4-FFF2-40B4-BE49-F238E27FC236}">
                      <a16:creationId xmlns:a16="http://schemas.microsoft.com/office/drawing/2014/main" id="{DF638DC9-09F0-9B5D-DEFE-A1032EC8ECC2}"/>
                    </a:ext>
                  </a:extLst>
                </p:cNvPr>
                <p:cNvSpPr>
                  <a:spLocks/>
                </p:cNvSpPr>
                <p:nvPr/>
              </p:nvSpPr>
              <p:spPr>
                <a:xfrm>
                  <a:off x="7614176" y="2002349"/>
                  <a:ext cx="1600200" cy="1600200"/>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26" name="Graphic 25" descr="Business Growth with solid fill">
                  <a:extLst>
                    <a:ext uri="{FF2B5EF4-FFF2-40B4-BE49-F238E27FC236}">
                      <a16:creationId xmlns:a16="http://schemas.microsoft.com/office/drawing/2014/main" id="{8C1725B4-C551-DFA5-FEBF-36885847B624}"/>
                    </a:ext>
                  </a:extLst>
                </p:cNvPr>
                <p:cNvPicPr>
                  <a:picLocks noChangeAspect="1"/>
                </p:cNvPicPr>
                <p:nvPr/>
              </p:nvPicPr>
              <p:blipFill>
                <a:blip r:embed="rId3">
                  <a:extLst>
                    <a:ext uri="{96DAC541-7B7A-43D3-8B79-37D633B846F1}">
                      <asvg:svgBlip xmlns:asvg="http://schemas.microsoft.com/office/drawing/2016/SVG/main" r:embed="rId4"/>
                    </a:ext>
                  </a:extLst>
                </a:blip>
                <a:srcRect t="7276" b="7276"/>
                <a:stretch>
                  <a:fillRect/>
                </a:stretch>
              </p:blipFill>
              <p:spPr>
                <a:xfrm>
                  <a:off x="7872170" y="2294575"/>
                  <a:ext cx="1188720" cy="1015748"/>
                </a:xfrm>
                <a:prstGeom prst="rect">
                  <a:avLst/>
                </a:prstGeom>
              </p:spPr>
            </p:pic>
          </p:grpSp>
        </p:grpSp>
        <p:grpSp>
          <p:nvGrpSpPr>
            <p:cNvPr id="29" name="Group 28">
              <a:extLst>
                <a:ext uri="{FF2B5EF4-FFF2-40B4-BE49-F238E27FC236}">
                  <a16:creationId xmlns:a16="http://schemas.microsoft.com/office/drawing/2014/main" id="{9094A1A9-593C-83EF-707C-C5EF369F3C8E}"/>
                </a:ext>
              </a:extLst>
            </p:cNvPr>
            <p:cNvGrpSpPr/>
            <p:nvPr/>
          </p:nvGrpSpPr>
          <p:grpSpPr>
            <a:xfrm>
              <a:off x="1097280" y="2239830"/>
              <a:ext cx="2468880" cy="3934339"/>
              <a:chOff x="1097280" y="2239830"/>
              <a:chExt cx="2468880" cy="3934339"/>
            </a:xfrm>
          </p:grpSpPr>
          <p:sp>
            <p:nvSpPr>
              <p:cNvPr id="19" name="Rectangle: Rounded Corners 18">
                <a:extLst>
                  <a:ext uri="{FF2B5EF4-FFF2-40B4-BE49-F238E27FC236}">
                    <a16:creationId xmlns:a16="http://schemas.microsoft.com/office/drawing/2014/main" id="{A5897AD7-DEEA-AB6F-3E29-FD2EC5C0153D}"/>
                  </a:ext>
                </a:extLst>
              </p:cNvPr>
              <p:cNvSpPr/>
              <p:nvPr/>
            </p:nvSpPr>
            <p:spPr>
              <a:xfrm>
                <a:off x="1097280" y="2973769"/>
                <a:ext cx="2468880" cy="3200400"/>
              </a:xfrm>
              <a:prstGeom prst="roundRect">
                <a:avLst/>
              </a:prstGeom>
              <a:noFill/>
              <a:ln>
                <a:solidFill>
                  <a:srgbClr val="1939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400" dirty="0">
                  <a:solidFill>
                    <a:srgbClr val="19398A"/>
                  </a:solidFill>
                  <a:latin typeface="+mj-lt"/>
                </a:endParaRPr>
              </a:p>
              <a:p>
                <a:pPr lvl="0" algn="ctr"/>
                <a:endParaRPr lang="en-US" sz="2400" dirty="0">
                  <a:solidFill>
                    <a:srgbClr val="19398A"/>
                  </a:solidFill>
                  <a:latin typeface="+mj-lt"/>
                </a:endParaRPr>
              </a:p>
              <a:p>
                <a:pPr lvl="0" algn="ctr"/>
                <a:r>
                  <a:rPr lang="en-US" sz="2400" dirty="0">
                    <a:solidFill>
                      <a:schemeClr val="tx1"/>
                    </a:solidFill>
                    <a:latin typeface="+mj-lt"/>
                  </a:rPr>
                  <a:t>Safe Harbor plan </a:t>
                </a:r>
                <a:r>
                  <a:rPr lang="en-US" sz="2400" dirty="0">
                    <a:solidFill>
                      <a:schemeClr val="tx1"/>
                    </a:solidFill>
                  </a:rPr>
                  <a:t>for equitable benefits</a:t>
                </a:r>
              </a:p>
            </p:txBody>
          </p:sp>
          <p:grpSp>
            <p:nvGrpSpPr>
              <p:cNvPr id="20" name="Group 19">
                <a:extLst>
                  <a:ext uri="{FF2B5EF4-FFF2-40B4-BE49-F238E27FC236}">
                    <a16:creationId xmlns:a16="http://schemas.microsoft.com/office/drawing/2014/main" id="{CF93D725-BCA5-5107-3DEB-6C352F35E7DC}"/>
                  </a:ext>
                </a:extLst>
              </p:cNvPr>
              <p:cNvGrpSpPr>
                <a:grpSpLocks noChangeAspect="1"/>
              </p:cNvGrpSpPr>
              <p:nvPr/>
            </p:nvGrpSpPr>
            <p:grpSpPr>
              <a:xfrm>
                <a:off x="1600200" y="2239830"/>
                <a:ext cx="1463040" cy="1463040"/>
                <a:chOff x="1658022" y="2056278"/>
                <a:chExt cx="1600200" cy="1600200"/>
              </a:xfrm>
            </p:grpSpPr>
            <p:sp>
              <p:nvSpPr>
                <p:cNvPr id="21" name="Oval 20">
                  <a:extLst>
                    <a:ext uri="{FF2B5EF4-FFF2-40B4-BE49-F238E27FC236}">
                      <a16:creationId xmlns:a16="http://schemas.microsoft.com/office/drawing/2014/main" id="{E17FC820-3010-E8D2-7B5A-85325200E8F4}"/>
                    </a:ext>
                  </a:extLst>
                </p:cNvPr>
                <p:cNvSpPr>
                  <a:spLocks noChangeAspect="1"/>
                </p:cNvSpPr>
                <p:nvPr/>
              </p:nvSpPr>
              <p:spPr>
                <a:xfrm>
                  <a:off x="1658022" y="2056278"/>
                  <a:ext cx="1600200" cy="1600200"/>
                </a:xfrm>
                <a:prstGeom prst="ellipse">
                  <a:avLst/>
                </a:prstGeom>
                <a:solidFill>
                  <a:srgbClr val="1939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22" name="Picture 21" descr="A group of blue people on green steps&#10;&#10;AI-generated content may be incorrect.">
                  <a:extLst>
                    <a:ext uri="{FF2B5EF4-FFF2-40B4-BE49-F238E27FC236}">
                      <a16:creationId xmlns:a16="http://schemas.microsoft.com/office/drawing/2014/main" id="{2309A6C9-F07D-EBF1-0F52-887496C18874}"/>
                    </a:ext>
                  </a:extLst>
                </p:cNvPr>
                <p:cNvPicPr>
                  <a:picLocks/>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artisticPhotocopy/>
                          </a14:imgEffect>
                          <a14:imgEffect>
                            <a14:colorTemperature colorTemp="11200"/>
                          </a14:imgEffect>
                          <a14:imgEffect>
                            <a14:saturation sat="400000"/>
                          </a14:imgEffect>
                        </a14:imgLayer>
                      </a14:imgProps>
                    </a:ext>
                  </a:extLst>
                </a:blip>
                <a:stretch>
                  <a:fillRect/>
                </a:stretch>
              </p:blipFill>
              <p:spPr>
                <a:xfrm>
                  <a:off x="1863762" y="2444898"/>
                  <a:ext cx="1188720" cy="822960"/>
                </a:xfrm>
                <a:prstGeom prst="rect">
                  <a:avLst/>
                </a:prstGeom>
                <a:ln>
                  <a:noFill/>
                </a:ln>
              </p:spPr>
            </p:pic>
          </p:grpSp>
        </p:grpSp>
        <p:grpSp>
          <p:nvGrpSpPr>
            <p:cNvPr id="28" name="Group 27">
              <a:extLst>
                <a:ext uri="{FF2B5EF4-FFF2-40B4-BE49-F238E27FC236}">
                  <a16:creationId xmlns:a16="http://schemas.microsoft.com/office/drawing/2014/main" id="{DDECB851-9DE0-02B0-1FE6-115CF54CCB80}"/>
                </a:ext>
              </a:extLst>
            </p:cNvPr>
            <p:cNvGrpSpPr/>
            <p:nvPr/>
          </p:nvGrpSpPr>
          <p:grpSpPr>
            <a:xfrm>
              <a:off x="3770556" y="2239830"/>
              <a:ext cx="2468880" cy="3934339"/>
              <a:chOff x="4075356" y="2239830"/>
              <a:chExt cx="2468880" cy="3934339"/>
            </a:xfrm>
          </p:grpSpPr>
          <p:sp>
            <p:nvSpPr>
              <p:cNvPr id="13" name="Rectangle: Rounded Corners 12">
                <a:extLst>
                  <a:ext uri="{FF2B5EF4-FFF2-40B4-BE49-F238E27FC236}">
                    <a16:creationId xmlns:a16="http://schemas.microsoft.com/office/drawing/2014/main" id="{448AF03A-EABE-1F6C-4E99-FD2AB05CE8D4}"/>
                  </a:ext>
                </a:extLst>
              </p:cNvPr>
              <p:cNvSpPr/>
              <p:nvPr/>
            </p:nvSpPr>
            <p:spPr>
              <a:xfrm>
                <a:off x="4075356" y="2973769"/>
                <a:ext cx="2468880" cy="3200400"/>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400" dirty="0">
                  <a:solidFill>
                    <a:srgbClr val="19398A"/>
                  </a:solidFill>
                  <a:latin typeface="+mj-lt"/>
                </a:endParaRPr>
              </a:p>
              <a:p>
                <a:pPr lvl="0" algn="ctr"/>
                <a:endParaRPr lang="en-US" sz="2400" dirty="0">
                  <a:solidFill>
                    <a:srgbClr val="19398A"/>
                  </a:solidFill>
                  <a:latin typeface="+mj-lt"/>
                </a:endParaRPr>
              </a:p>
              <a:p>
                <a:pPr lvl="0" algn="ctr"/>
                <a:r>
                  <a:rPr lang="en-US" sz="2400" dirty="0">
                    <a:solidFill>
                      <a:schemeClr val="tx1"/>
                    </a:solidFill>
                  </a:rPr>
                  <a:t>Auto enrollment or </a:t>
                </a:r>
                <a:r>
                  <a:rPr lang="en-US" sz="2400" dirty="0">
                    <a:solidFill>
                      <a:schemeClr val="tx1"/>
                    </a:solidFill>
                    <a:latin typeface="+mj-lt"/>
                  </a:rPr>
                  <a:t>higher anchor points</a:t>
                </a:r>
                <a:endParaRPr lang="en-US" sz="2400" dirty="0">
                  <a:solidFill>
                    <a:schemeClr val="tx1"/>
                  </a:solidFill>
                </a:endParaRPr>
              </a:p>
            </p:txBody>
          </p:sp>
          <p:grpSp>
            <p:nvGrpSpPr>
              <p:cNvPr id="14" name="Group 13">
                <a:extLst>
                  <a:ext uri="{FF2B5EF4-FFF2-40B4-BE49-F238E27FC236}">
                    <a16:creationId xmlns:a16="http://schemas.microsoft.com/office/drawing/2014/main" id="{2364C71A-DA25-F10B-11E9-7185C5E3C808}"/>
                  </a:ext>
                </a:extLst>
              </p:cNvPr>
              <p:cNvGrpSpPr>
                <a:grpSpLocks noChangeAspect="1"/>
              </p:cNvGrpSpPr>
              <p:nvPr/>
            </p:nvGrpSpPr>
            <p:grpSpPr>
              <a:xfrm>
                <a:off x="4578276" y="2239830"/>
                <a:ext cx="1463040" cy="1463040"/>
                <a:chOff x="5295899" y="2133814"/>
                <a:chExt cx="1600200" cy="1600200"/>
              </a:xfrm>
            </p:grpSpPr>
            <p:sp>
              <p:nvSpPr>
                <p:cNvPr id="15" name="Oval 14">
                  <a:extLst>
                    <a:ext uri="{FF2B5EF4-FFF2-40B4-BE49-F238E27FC236}">
                      <a16:creationId xmlns:a16="http://schemas.microsoft.com/office/drawing/2014/main" id="{82A5AF85-2D12-F024-12AE-750B65003D6D}"/>
                    </a:ext>
                  </a:extLst>
                </p:cNvPr>
                <p:cNvSpPr>
                  <a:spLocks/>
                </p:cNvSpPr>
                <p:nvPr/>
              </p:nvSpPr>
              <p:spPr>
                <a:xfrm>
                  <a:off x="5295899" y="2133814"/>
                  <a:ext cx="1600200" cy="1600200"/>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grpSp>
              <p:nvGrpSpPr>
                <p:cNvPr id="16" name="Group 15">
                  <a:extLst>
                    <a:ext uri="{FF2B5EF4-FFF2-40B4-BE49-F238E27FC236}">
                      <a16:creationId xmlns:a16="http://schemas.microsoft.com/office/drawing/2014/main" id="{EB234A07-201E-98EE-99CE-5B332C1B8A37}"/>
                    </a:ext>
                  </a:extLst>
                </p:cNvPr>
                <p:cNvGrpSpPr>
                  <a:grpSpLocks noChangeAspect="1"/>
                </p:cNvGrpSpPr>
                <p:nvPr/>
              </p:nvGrpSpPr>
              <p:grpSpPr>
                <a:xfrm>
                  <a:off x="5501639" y="2426041"/>
                  <a:ext cx="1188720" cy="1015747"/>
                  <a:chOff x="5004308" y="2383522"/>
                  <a:chExt cx="914400" cy="781344"/>
                </a:xfrm>
              </p:grpSpPr>
              <p:pic>
                <p:nvPicPr>
                  <p:cNvPr id="17" name="Picture 16" descr="A blue circle with a check mark&#10;&#10;AI-generated content may be incorrect.">
                    <a:extLst>
                      <a:ext uri="{FF2B5EF4-FFF2-40B4-BE49-F238E27FC236}">
                        <a16:creationId xmlns:a16="http://schemas.microsoft.com/office/drawing/2014/main" id="{57503AD4-4FB7-3697-6106-4A9623E6F815}"/>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4700"/>
                            </a14:imgEffect>
                          </a14:imgLayer>
                        </a14:imgProps>
                      </a:ext>
                    </a:extLst>
                  </a:blip>
                  <a:stretch>
                    <a:fillRect/>
                  </a:stretch>
                </p:blipFill>
                <p:spPr>
                  <a:xfrm>
                    <a:off x="5363667" y="2383522"/>
                    <a:ext cx="271764" cy="274320"/>
                  </a:xfrm>
                  <a:prstGeom prst="rect">
                    <a:avLst/>
                  </a:prstGeom>
                </p:spPr>
              </p:pic>
              <p:pic>
                <p:nvPicPr>
                  <p:cNvPr id="18" name="Graphic 17" descr="Users with solid fill">
                    <a:extLst>
                      <a:ext uri="{FF2B5EF4-FFF2-40B4-BE49-F238E27FC236}">
                        <a16:creationId xmlns:a16="http://schemas.microsoft.com/office/drawing/2014/main" id="{8BD4BB97-BB3F-DD55-F038-920AB8AB88A7}"/>
                      </a:ext>
                    </a:extLst>
                  </p:cNvPr>
                  <p:cNvPicPr>
                    <a:picLocks noChangeAspect="1"/>
                  </p:cNvPicPr>
                  <p:nvPr/>
                </p:nvPicPr>
                <p:blipFill>
                  <a:blip r:embed="rId9">
                    <a:extLst>
                      <a:ext uri="{96DAC541-7B7A-43D3-8B79-37D633B846F1}">
                        <asvg:svgBlip xmlns:asvg="http://schemas.microsoft.com/office/drawing/2016/SVG/main" r:embed="rId10"/>
                      </a:ext>
                    </a:extLst>
                  </a:blip>
                  <a:srcRect b="15385"/>
                  <a:stretch>
                    <a:fillRect/>
                  </a:stretch>
                </p:blipFill>
                <p:spPr>
                  <a:xfrm>
                    <a:off x="5004308" y="2391143"/>
                    <a:ext cx="914400" cy="773723"/>
                  </a:xfrm>
                  <a:prstGeom prst="rect">
                    <a:avLst/>
                  </a:prstGeom>
                </p:spPr>
              </p:pic>
            </p:grpSp>
          </p:grpSp>
        </p:grpSp>
      </p:grpSp>
    </p:spTree>
    <p:extLst>
      <p:ext uri="{BB962C8B-B14F-4D97-AF65-F5344CB8AC3E}">
        <p14:creationId xmlns:p14="http://schemas.microsoft.com/office/powerpoint/2010/main" val="2246135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E9E74-DCC1-D1A2-C58D-2207F1366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6F5514-2B58-77AC-AEC5-2C9E63B0812A}"/>
              </a:ext>
            </a:extLst>
          </p:cNvPr>
          <p:cNvSpPr>
            <a:spLocks noGrp="1"/>
          </p:cNvSpPr>
          <p:nvPr>
            <p:ph type="title"/>
          </p:nvPr>
        </p:nvSpPr>
        <p:spPr>
          <a:xfrm>
            <a:off x="606748" y="4609578"/>
            <a:ext cx="11227444" cy="1295922"/>
          </a:xfrm>
        </p:spPr>
        <p:txBody>
          <a:bodyPr>
            <a:noAutofit/>
          </a:bodyPr>
          <a:lstStyle/>
          <a:p>
            <a:r>
              <a:rPr lang="en-US" sz="4600" dirty="0">
                <a:latin typeface="Avenir Next LT Pro Demi" panose="020B0704020202020204" pitchFamily="34" charset="0"/>
              </a:rPr>
              <a:t>How might we impact ways of thinking (and doing something) about retirement?</a:t>
            </a:r>
          </a:p>
        </p:txBody>
      </p:sp>
      <p:sp>
        <p:nvSpPr>
          <p:cNvPr id="3" name="Subtitle 2">
            <a:extLst>
              <a:ext uri="{FF2B5EF4-FFF2-40B4-BE49-F238E27FC236}">
                <a16:creationId xmlns:a16="http://schemas.microsoft.com/office/drawing/2014/main" id="{0CA79DF6-57DE-0D59-C4DD-64EB6146FC90}"/>
              </a:ext>
            </a:extLst>
          </p:cNvPr>
          <p:cNvSpPr>
            <a:spLocks noGrp="1"/>
          </p:cNvSpPr>
          <p:nvPr>
            <p:ph type="subTitle" idx="1"/>
          </p:nvPr>
        </p:nvSpPr>
        <p:spPr>
          <a:xfrm>
            <a:off x="606747" y="5943600"/>
            <a:ext cx="10058400" cy="690465"/>
          </a:xfrm>
        </p:spPr>
        <p:txBody>
          <a:bodyPr>
            <a:normAutofit/>
          </a:bodyPr>
          <a:lstStyle/>
          <a:p>
            <a:r>
              <a:rPr lang="en-US" dirty="0">
                <a:latin typeface="Avenir Next LT Pro Light" panose="020B0304020202020204" pitchFamily="34" charset="0"/>
              </a:rPr>
              <a:t>Employee Segments | Rates of Increase |</a:t>
            </a:r>
          </a:p>
        </p:txBody>
      </p:sp>
      <p:pic>
        <p:nvPicPr>
          <p:cNvPr id="7" name="Picture Placeholder 7">
            <a:extLst>
              <a:ext uri="{FF2B5EF4-FFF2-40B4-BE49-F238E27FC236}">
                <a16:creationId xmlns:a16="http://schemas.microsoft.com/office/drawing/2014/main" id="{BB551BF1-5A59-76A4-B7FA-D55511C4DA16}"/>
              </a:ext>
            </a:extLst>
          </p:cNvPr>
          <p:cNvPicPr>
            <a:picLocks noGrp="1" noChangeAspect="1"/>
          </p:cNvPicPr>
          <p:nvPr>
            <p:ph type="pic" sz="quarter" idx="13"/>
          </p:nvPr>
        </p:nvPicPr>
        <p:blipFill>
          <a:blip r:embed="rId3"/>
          <a:srcRect l="2493" r="27083"/>
          <a:stretch>
            <a:fillRect/>
          </a:stretch>
        </p:blipFill>
        <p:spPr>
          <a:xfrm>
            <a:off x="635000" y="640080"/>
            <a:ext cx="3544888" cy="3355723"/>
          </a:xfrm>
        </p:spPr>
      </p:pic>
      <p:pic>
        <p:nvPicPr>
          <p:cNvPr id="8" name="Picture Placeholder 9">
            <a:extLst>
              <a:ext uri="{FF2B5EF4-FFF2-40B4-BE49-F238E27FC236}">
                <a16:creationId xmlns:a16="http://schemas.microsoft.com/office/drawing/2014/main" id="{7DC7E08C-FF45-26D0-D5B4-74BD67F6FCF5}"/>
              </a:ext>
            </a:extLst>
          </p:cNvPr>
          <p:cNvPicPr>
            <a:picLocks noGrp="1" noChangeAspect="1"/>
          </p:cNvPicPr>
          <p:nvPr>
            <p:ph type="pic" sz="quarter" idx="14"/>
          </p:nvPr>
        </p:nvPicPr>
        <p:blipFill>
          <a:blip r:embed="rId4"/>
          <a:srcRect l="24002" r="5574"/>
          <a:stretch>
            <a:fillRect/>
          </a:stretch>
        </p:blipFill>
        <p:spPr>
          <a:xfrm>
            <a:off x="8028432" y="640080"/>
            <a:ext cx="3544888" cy="3355723"/>
          </a:xfrm>
        </p:spPr>
      </p:pic>
      <p:pic>
        <p:nvPicPr>
          <p:cNvPr id="9" name="Picture Placeholder 11">
            <a:extLst>
              <a:ext uri="{FF2B5EF4-FFF2-40B4-BE49-F238E27FC236}">
                <a16:creationId xmlns:a16="http://schemas.microsoft.com/office/drawing/2014/main" id="{FFA0910B-13D0-8D76-D9F5-57499FDEEA89}"/>
              </a:ext>
            </a:extLst>
          </p:cNvPr>
          <p:cNvPicPr>
            <a:picLocks noGrp="1" noChangeAspect="1"/>
          </p:cNvPicPr>
          <p:nvPr>
            <p:ph type="pic" sz="quarter" idx="15"/>
          </p:nvPr>
        </p:nvPicPr>
        <p:blipFill rotWithShape="1">
          <a:blip r:embed="rId5"/>
          <a:srcRect l="15148" r="15148"/>
          <a:stretch/>
        </p:blipFill>
        <p:spPr>
          <a:xfrm>
            <a:off x="4331716" y="640080"/>
            <a:ext cx="3544888" cy="3355723"/>
          </a:xfrm>
        </p:spPr>
      </p:pic>
    </p:spTree>
    <p:extLst>
      <p:ext uri="{BB962C8B-B14F-4D97-AF65-F5344CB8AC3E}">
        <p14:creationId xmlns:p14="http://schemas.microsoft.com/office/powerpoint/2010/main" val="2553142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p:txBody>
          <a:bodyPr>
            <a:normAutofit/>
          </a:bodyPr>
          <a:lstStyle/>
          <a:p>
            <a:r>
              <a:rPr lang="en-US" dirty="0"/>
              <a:t>Thank you</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 r="4"/>
          <a:stretch/>
        </p:blipFill>
        <p:spPr/>
      </p:pic>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p:txBody>
          <a:bodyPr vert="horz" lIns="91440" tIns="45720" rIns="0" bIns="45720" rtlCol="0" anchor="t">
            <a:normAutofit/>
          </a:bodyPr>
          <a:lstStyle/>
          <a:p>
            <a:r>
              <a:rPr lang="en-US" dirty="0"/>
              <a:t>Josephine McKelvy, PhD</a:t>
            </a:r>
          </a:p>
          <a:p>
            <a:r>
              <a:rPr lang="en-US" dirty="0"/>
              <a:t>(337) 412-3657</a:t>
            </a:r>
          </a:p>
          <a:p>
            <a:r>
              <a:rPr lang="en-US" dirty="0"/>
              <a:t>josephine.mckelvy@gmail.com</a:t>
            </a:r>
          </a:p>
        </p:txBody>
      </p:sp>
    </p:spTree>
    <p:extLst>
      <p:ext uri="{BB962C8B-B14F-4D97-AF65-F5344CB8AC3E}">
        <p14:creationId xmlns:p14="http://schemas.microsoft.com/office/powerpoint/2010/main" val="850743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766A7E-4987-A255-9D7F-C7D03B2CE69A}"/>
              </a:ext>
            </a:extLst>
          </p:cNvPr>
          <p:cNvSpPr>
            <a:spLocks noGrp="1"/>
          </p:cNvSpPr>
          <p:nvPr>
            <p:ph type="title"/>
          </p:nvPr>
        </p:nvSpPr>
        <p:spPr/>
        <p:txBody>
          <a:bodyPr>
            <a:normAutofit/>
          </a:bodyPr>
          <a:lstStyle/>
          <a:p>
            <a:r>
              <a:rPr lang="en-US" dirty="0"/>
              <a:t>Appendix: </a:t>
            </a:r>
            <a:br>
              <a:rPr lang="en-US" dirty="0"/>
            </a:br>
            <a:r>
              <a:rPr lang="en-US" sz="2700" dirty="0">
                <a:hlinkClick r:id="rId3"/>
              </a:rPr>
              <a:t>https://rpubs.com/josephine-mckelvy/1327359</a:t>
            </a:r>
            <a:r>
              <a:rPr lang="en-US" sz="2700" dirty="0"/>
              <a:t> </a:t>
            </a:r>
          </a:p>
        </p:txBody>
      </p:sp>
      <p:graphicFrame>
        <p:nvGraphicFramePr>
          <p:cNvPr id="2" name="Content Placeholder 1">
            <a:extLst>
              <a:ext uri="{FF2B5EF4-FFF2-40B4-BE49-F238E27FC236}">
                <a16:creationId xmlns:a16="http://schemas.microsoft.com/office/drawing/2014/main" id="{4CEDDC63-05FC-93DE-44E8-CFC6CE565382}"/>
              </a:ext>
            </a:extLst>
          </p:cNvPr>
          <p:cNvGraphicFramePr>
            <a:graphicFrameLocks noGrp="1"/>
          </p:cNvGraphicFramePr>
          <p:nvPr>
            <p:ph idx="1"/>
            <p:extLst>
              <p:ext uri="{D42A27DB-BD31-4B8C-83A1-F6EECF244321}">
                <p14:modId xmlns:p14="http://schemas.microsoft.com/office/powerpoint/2010/main" val="1241440073"/>
              </p:ext>
            </p:extLst>
          </p:nvPr>
        </p:nvGraphicFramePr>
        <p:xfrm>
          <a:off x="6296724" y="2286000"/>
          <a:ext cx="4858956" cy="2286001"/>
        </p:xfrm>
        <a:graphic>
          <a:graphicData uri="http://schemas.openxmlformats.org/drawingml/2006/table">
            <a:tbl>
              <a:tblPr firstRow="1" firstCol="1" bandRow="1"/>
              <a:tblGrid>
                <a:gridCol w="1214739">
                  <a:extLst>
                    <a:ext uri="{9D8B030D-6E8A-4147-A177-3AD203B41FA5}">
                      <a16:colId xmlns:a16="http://schemas.microsoft.com/office/drawing/2014/main" val="3773889168"/>
                    </a:ext>
                  </a:extLst>
                </a:gridCol>
                <a:gridCol w="1214739">
                  <a:extLst>
                    <a:ext uri="{9D8B030D-6E8A-4147-A177-3AD203B41FA5}">
                      <a16:colId xmlns:a16="http://schemas.microsoft.com/office/drawing/2014/main" val="2731246578"/>
                    </a:ext>
                  </a:extLst>
                </a:gridCol>
                <a:gridCol w="1214739">
                  <a:extLst>
                    <a:ext uri="{9D8B030D-6E8A-4147-A177-3AD203B41FA5}">
                      <a16:colId xmlns:a16="http://schemas.microsoft.com/office/drawing/2014/main" val="769058088"/>
                    </a:ext>
                  </a:extLst>
                </a:gridCol>
                <a:gridCol w="1214739">
                  <a:extLst>
                    <a:ext uri="{9D8B030D-6E8A-4147-A177-3AD203B41FA5}">
                      <a16:colId xmlns:a16="http://schemas.microsoft.com/office/drawing/2014/main" val="1324886272"/>
                    </a:ext>
                  </a:extLst>
                </a:gridCol>
              </a:tblGrid>
              <a:tr h="283909">
                <a:tc gridSpan="4">
                  <a:txBody>
                    <a:bodyPr/>
                    <a:lstStyle/>
                    <a:p>
                      <a:pPr marL="0" marR="0">
                        <a:buNone/>
                      </a:pPr>
                      <a:r>
                        <a:rPr lang="en-US" sz="1200" b="1" dirty="0">
                          <a:effectLst/>
                          <a:latin typeface="Times New Roman" panose="02020603050405020304" pitchFamily="18" charset="0"/>
                          <a:ea typeface="Times New Roman" panose="02020603050405020304" pitchFamily="18" charset="0"/>
                        </a:rPr>
                        <a:t>Table 2. Contingency table of contributions by income level</a:t>
                      </a: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a:noFill/>
                    </a:lnT>
                    <a:lnB w="28575" cap="flat" cmpd="dbl"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03845072"/>
                  </a:ext>
                </a:extLst>
              </a:tr>
              <a:tr h="283909">
                <a:tc rowSpan="2">
                  <a:txBody>
                    <a:bodyPr/>
                    <a:lstStyle/>
                    <a:p>
                      <a:pPr marL="0" marR="0" algn="ctr">
                        <a:buNone/>
                      </a:pP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a:txBody>
                    <a:bodyPr/>
                    <a:lstStyle/>
                    <a:p>
                      <a:pPr marL="0" marR="0" algn="ctr">
                        <a:buNone/>
                      </a:pPr>
                      <a:r>
                        <a:rPr lang="en-US" sz="1200" i="1" dirty="0">
                          <a:effectLst/>
                          <a:latin typeface="Times New Roman" panose="02020603050405020304" pitchFamily="18" charset="0"/>
                          <a:ea typeface="Times New Roman" panose="02020603050405020304" pitchFamily="18" charset="0"/>
                        </a:rPr>
                        <a:t>Income Level</a:t>
                      </a: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a:noFill/>
                    </a:lnB>
                    <a:noFill/>
                  </a:tcPr>
                </a:tc>
                <a:tc hMerge="1">
                  <a:txBody>
                    <a:bodyPr/>
                    <a:lstStyle/>
                    <a:p>
                      <a:endParaRPr lang="en-US"/>
                    </a:p>
                  </a:txBody>
                  <a:tcPr/>
                </a:tc>
                <a:tc rowSpan="2">
                  <a:txBody>
                    <a:bodyPr/>
                    <a:lstStyle/>
                    <a:p>
                      <a:pPr marL="0" marR="0" algn="ctr">
                        <a:buNone/>
                      </a:pPr>
                      <a:r>
                        <a:rPr lang="en-US" sz="1200" b="1" i="1">
                          <a:effectLst/>
                          <a:latin typeface="Times New Roman" panose="02020603050405020304" pitchFamily="18" charset="0"/>
                          <a:ea typeface="Times New Roman" panose="02020603050405020304" pitchFamily="18" charset="0"/>
                        </a:rPr>
                        <a:t>Total</a:t>
                      </a:r>
                      <a:endParaRPr lang="en-US" sz="120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8711521"/>
                  </a:ext>
                </a:extLst>
              </a:tr>
              <a:tr h="346876">
                <a:tc vMerge="1">
                  <a:txBody>
                    <a:bodyPr/>
                    <a:lstStyle/>
                    <a:p>
                      <a:endParaRPr lang="en-US"/>
                    </a:p>
                  </a:txBody>
                  <a:tcPr/>
                </a:tc>
                <a:tc>
                  <a:txBody>
                    <a:bodyPr/>
                    <a:lstStyle/>
                    <a:p>
                      <a:pPr marL="0" marR="0" algn="ctr">
                        <a:buNone/>
                      </a:pPr>
                      <a:r>
                        <a:rPr lang="en-US" sz="1200">
                          <a:effectLst/>
                          <a:latin typeface="Times New Roman" panose="02020603050405020304" pitchFamily="18" charset="0"/>
                          <a:ea typeface="Times New Roman" panose="02020603050405020304" pitchFamily="18" charset="0"/>
                        </a:rPr>
                        <a:t>non-LMI</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200">
                          <a:effectLst/>
                          <a:latin typeface="Times New Roman" panose="02020603050405020304" pitchFamily="18" charset="0"/>
                          <a:ea typeface="Times New Roman" panose="02020603050405020304" pitchFamily="18" charset="0"/>
                        </a:rPr>
                        <a:t>LMI</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864454270"/>
                  </a:ext>
                </a:extLst>
              </a:tr>
              <a:tr h="346876">
                <a:tc>
                  <a:txBody>
                    <a:bodyPr/>
                    <a:lstStyle/>
                    <a:p>
                      <a:pPr marL="0" marR="0">
                        <a:buNone/>
                      </a:pPr>
                      <a:r>
                        <a:rPr lang="en-US" sz="1200" dirty="0">
                          <a:effectLst/>
                          <a:latin typeface="Times New Roman" panose="02020603050405020304" pitchFamily="18" charset="0"/>
                          <a:ea typeface="Times New Roman" panose="02020603050405020304" pitchFamily="18" charset="0"/>
                        </a:rPr>
                        <a:t>Contributed</a:t>
                      </a:r>
                      <a:endParaRPr lang="en-US" sz="1200" dirty="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182</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183</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365</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606174280"/>
                  </a:ext>
                </a:extLst>
              </a:tr>
              <a:tr h="346876">
                <a:tc>
                  <a:txBody>
                    <a:bodyPr/>
                    <a:lstStyle/>
                    <a:p>
                      <a:pPr marL="0" marR="0">
                        <a:buNone/>
                      </a:pPr>
                      <a:r>
                        <a:rPr lang="en-US" sz="1200" dirty="0">
                          <a:effectLst/>
                          <a:latin typeface="Times New Roman" panose="02020603050405020304" pitchFamily="18" charset="0"/>
                          <a:ea typeface="Times New Roman" panose="02020603050405020304" pitchFamily="18" charset="0"/>
                        </a:rPr>
                        <a:t>Closed</a:t>
                      </a:r>
                      <a:endParaRPr lang="en-US" sz="1200" dirty="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0</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4</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4</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extLst>
                  <a:ext uri="{0D108BD9-81ED-4DB2-BD59-A6C34878D82A}">
                    <a16:rowId xmlns:a16="http://schemas.microsoft.com/office/drawing/2014/main" val="4262446073"/>
                  </a:ext>
                </a:extLst>
              </a:tr>
              <a:tr h="346876">
                <a:tc>
                  <a:txBody>
                    <a:bodyPr/>
                    <a:lstStyle/>
                    <a:p>
                      <a:pPr marL="0" marR="0">
                        <a:buNone/>
                      </a:pPr>
                      <a:r>
                        <a:rPr lang="en-US" sz="1200" b="1" i="1">
                          <a:effectLst/>
                          <a:latin typeface="Times New Roman" panose="02020603050405020304" pitchFamily="18" charset="0"/>
                          <a:ea typeface="Times New Roman" panose="02020603050405020304" pitchFamily="18" charset="0"/>
                        </a:rPr>
                        <a:t>Total</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182</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187</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369</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2397389359"/>
                  </a:ext>
                </a:extLst>
              </a:tr>
              <a:tr h="330679">
                <a:tc gridSpan="4">
                  <a:txBody>
                    <a:bodyPr/>
                    <a:lstStyle/>
                    <a:p>
                      <a:pPr marL="0" marR="0" algn="r">
                        <a:buNone/>
                      </a:pPr>
                      <a:r>
                        <a:rPr lang="en-US" sz="1100" i="1" dirty="0">
                          <a:effectLst/>
                          <a:latin typeface="Times New Roman" panose="02020603050405020304" pitchFamily="18" charset="0"/>
                          <a:ea typeface="Times New Roman" panose="02020603050405020304" pitchFamily="18" charset="0"/>
                        </a:rPr>
                        <a:t>χ</a:t>
                      </a:r>
                      <a:r>
                        <a:rPr lang="en-US" sz="1100" i="1" baseline="30000" dirty="0">
                          <a:effectLst/>
                          <a:latin typeface="Times New Roman" panose="02020603050405020304" pitchFamily="18" charset="0"/>
                          <a:ea typeface="Times New Roman" panose="02020603050405020304" pitchFamily="18" charset="0"/>
                        </a:rPr>
                        <a:t>2</a:t>
                      </a:r>
                      <a:r>
                        <a:rPr lang="en-US" sz="1100" i="1" dirty="0">
                          <a:effectLst/>
                          <a:latin typeface="Times New Roman" panose="02020603050405020304" pitchFamily="18" charset="0"/>
                          <a:ea typeface="Times New Roman" panose="02020603050405020304" pitchFamily="18" charset="0"/>
                        </a:rPr>
                        <a:t>=2.194 · </a:t>
                      </a:r>
                      <a:r>
                        <a:rPr lang="en-US" sz="1100" i="1" dirty="0" err="1">
                          <a:effectLst/>
                          <a:latin typeface="Times New Roman" panose="02020603050405020304" pitchFamily="18" charset="0"/>
                          <a:ea typeface="Times New Roman" panose="02020603050405020304" pitchFamily="18" charset="0"/>
                        </a:rPr>
                        <a:t>df</a:t>
                      </a:r>
                      <a:r>
                        <a:rPr lang="en-US" sz="1100" i="1" dirty="0">
                          <a:effectLst/>
                          <a:latin typeface="Times New Roman" panose="02020603050405020304" pitchFamily="18" charset="0"/>
                          <a:ea typeface="Times New Roman" panose="02020603050405020304" pitchFamily="18" charset="0"/>
                        </a:rPr>
                        <a:t>=1 · &amp;phi=0.103 · Fisher's p=0.123</a:t>
                      </a: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36737444"/>
                  </a:ext>
                </a:extLst>
              </a:tr>
            </a:tbl>
          </a:graphicData>
        </a:graphic>
      </p:graphicFrame>
      <p:graphicFrame>
        <p:nvGraphicFramePr>
          <p:cNvPr id="4" name="Table 3">
            <a:extLst>
              <a:ext uri="{FF2B5EF4-FFF2-40B4-BE49-F238E27FC236}">
                <a16:creationId xmlns:a16="http://schemas.microsoft.com/office/drawing/2014/main" id="{46428297-F369-2B82-96D2-234145197553}"/>
              </a:ext>
            </a:extLst>
          </p:cNvPr>
          <p:cNvGraphicFramePr>
            <a:graphicFrameLocks noGrp="1"/>
          </p:cNvGraphicFramePr>
          <p:nvPr>
            <p:extLst>
              <p:ext uri="{D42A27DB-BD31-4B8C-83A1-F6EECF244321}">
                <p14:modId xmlns:p14="http://schemas.microsoft.com/office/powerpoint/2010/main" val="3811371372"/>
              </p:ext>
            </p:extLst>
          </p:nvPr>
        </p:nvGraphicFramePr>
        <p:xfrm>
          <a:off x="1097280" y="2286000"/>
          <a:ext cx="4858956" cy="2286001"/>
        </p:xfrm>
        <a:graphic>
          <a:graphicData uri="http://schemas.openxmlformats.org/drawingml/2006/table">
            <a:tbl>
              <a:tblPr firstRow="1" firstCol="1" bandRow="1"/>
              <a:tblGrid>
                <a:gridCol w="1214739">
                  <a:extLst>
                    <a:ext uri="{9D8B030D-6E8A-4147-A177-3AD203B41FA5}">
                      <a16:colId xmlns:a16="http://schemas.microsoft.com/office/drawing/2014/main" val="2399663947"/>
                    </a:ext>
                  </a:extLst>
                </a:gridCol>
                <a:gridCol w="1520495">
                  <a:extLst>
                    <a:ext uri="{9D8B030D-6E8A-4147-A177-3AD203B41FA5}">
                      <a16:colId xmlns:a16="http://schemas.microsoft.com/office/drawing/2014/main" val="1040572135"/>
                    </a:ext>
                  </a:extLst>
                </a:gridCol>
                <a:gridCol w="908983">
                  <a:extLst>
                    <a:ext uri="{9D8B030D-6E8A-4147-A177-3AD203B41FA5}">
                      <a16:colId xmlns:a16="http://schemas.microsoft.com/office/drawing/2014/main" val="2021804810"/>
                    </a:ext>
                  </a:extLst>
                </a:gridCol>
                <a:gridCol w="1214739">
                  <a:extLst>
                    <a:ext uri="{9D8B030D-6E8A-4147-A177-3AD203B41FA5}">
                      <a16:colId xmlns:a16="http://schemas.microsoft.com/office/drawing/2014/main" val="3194768411"/>
                    </a:ext>
                  </a:extLst>
                </a:gridCol>
              </a:tblGrid>
              <a:tr h="283909">
                <a:tc gridSpan="4">
                  <a:txBody>
                    <a:bodyPr/>
                    <a:lstStyle/>
                    <a:p>
                      <a:pPr marL="0" marR="0">
                        <a:buNone/>
                      </a:pPr>
                      <a:r>
                        <a:rPr lang="en-US" sz="1200" b="1" dirty="0">
                          <a:effectLst/>
                          <a:latin typeface="Times New Roman" panose="02020603050405020304" pitchFamily="18" charset="0"/>
                          <a:ea typeface="Times New Roman" panose="02020603050405020304" pitchFamily="18" charset="0"/>
                        </a:rPr>
                        <a:t>Table 1. Contingency table of contributions by email condition</a:t>
                      </a: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a:noFill/>
                    </a:lnT>
                    <a:lnB w="28575" cap="flat" cmpd="dbl"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53847027"/>
                  </a:ext>
                </a:extLst>
              </a:tr>
              <a:tr h="283909">
                <a:tc rowSpan="2">
                  <a:txBody>
                    <a:bodyPr/>
                    <a:lstStyle/>
                    <a:p>
                      <a:pPr marL="0" marR="0" algn="ctr">
                        <a:buNone/>
                      </a:pP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a:txBody>
                    <a:bodyPr/>
                    <a:lstStyle/>
                    <a:p>
                      <a:pPr marL="0" marR="0" algn="ctr">
                        <a:buNone/>
                      </a:pPr>
                      <a:r>
                        <a:rPr lang="en-US" sz="1200" i="1" dirty="0">
                          <a:effectLst/>
                          <a:latin typeface="Times New Roman" panose="02020603050405020304" pitchFamily="18" charset="0"/>
                          <a:ea typeface="Times New Roman" panose="02020603050405020304" pitchFamily="18" charset="0"/>
                        </a:rPr>
                        <a:t>Email Condition</a:t>
                      </a: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a:noFill/>
                    </a:lnB>
                    <a:noFill/>
                  </a:tcPr>
                </a:tc>
                <a:tc hMerge="1">
                  <a:txBody>
                    <a:bodyPr/>
                    <a:lstStyle/>
                    <a:p>
                      <a:endParaRPr lang="en-US"/>
                    </a:p>
                  </a:txBody>
                  <a:tcPr/>
                </a:tc>
                <a:tc rowSpan="2">
                  <a:txBody>
                    <a:bodyPr/>
                    <a:lstStyle/>
                    <a:p>
                      <a:pPr marL="0" marR="0" algn="ctr">
                        <a:buNone/>
                      </a:pPr>
                      <a:r>
                        <a:rPr lang="en-US" sz="1200" b="1" i="1" dirty="0">
                          <a:effectLst/>
                          <a:latin typeface="Times New Roman" panose="02020603050405020304" pitchFamily="18" charset="0"/>
                          <a:ea typeface="Times New Roman" panose="02020603050405020304" pitchFamily="18" charset="0"/>
                        </a:rPr>
                        <a:t>Total</a:t>
                      </a: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9354831"/>
                  </a:ext>
                </a:extLst>
              </a:tr>
              <a:tr h="346876">
                <a:tc vMerge="1">
                  <a:txBody>
                    <a:bodyPr/>
                    <a:lstStyle/>
                    <a:p>
                      <a:endParaRPr lang="en-US"/>
                    </a:p>
                  </a:txBody>
                  <a:tcPr/>
                </a:tc>
                <a:tc>
                  <a:txBody>
                    <a:bodyPr/>
                    <a:lstStyle/>
                    <a:p>
                      <a:pPr marL="0" marR="0" algn="ctr">
                        <a:buNone/>
                      </a:pPr>
                      <a:r>
                        <a:rPr lang="en-US" sz="1200" dirty="0">
                          <a:effectLst/>
                          <a:latin typeface="Times New Roman" panose="02020603050405020304" pitchFamily="18" charset="0"/>
                          <a:ea typeface="Times New Roman" panose="02020603050405020304" pitchFamily="18" charset="0"/>
                        </a:rPr>
                        <a:t>Recommendation</a:t>
                      </a:r>
                      <a:endParaRPr lang="en-US" sz="1200" dirty="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200" dirty="0">
                          <a:effectLst/>
                          <a:latin typeface="Times New Roman" panose="02020603050405020304" pitchFamily="18" charset="0"/>
                          <a:ea typeface="Times New Roman" panose="02020603050405020304" pitchFamily="18" charset="0"/>
                        </a:rPr>
                        <a:t>Control</a:t>
                      </a:r>
                      <a:endParaRPr lang="en-US" sz="1200" dirty="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066707051"/>
                  </a:ext>
                </a:extLst>
              </a:tr>
              <a:tr h="346876">
                <a:tc>
                  <a:txBody>
                    <a:bodyPr/>
                    <a:lstStyle/>
                    <a:p>
                      <a:pPr marL="0" marR="0">
                        <a:buNone/>
                      </a:pPr>
                      <a:r>
                        <a:rPr lang="en-US" sz="1200" dirty="0">
                          <a:effectLst/>
                          <a:latin typeface="Times New Roman" panose="02020603050405020304" pitchFamily="18" charset="0"/>
                          <a:ea typeface="Times New Roman" panose="02020603050405020304" pitchFamily="18" charset="0"/>
                        </a:rPr>
                        <a:t>Contributed</a:t>
                      </a:r>
                      <a:endParaRPr lang="en-US" sz="1200" dirty="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dirty="0">
                          <a:solidFill>
                            <a:srgbClr val="000000"/>
                          </a:solidFill>
                          <a:effectLst/>
                          <a:latin typeface="Times New Roman" panose="02020603050405020304" pitchFamily="18" charset="0"/>
                          <a:ea typeface="Times New Roman" panose="02020603050405020304" pitchFamily="18" charset="0"/>
                        </a:rPr>
                        <a:t>209</a:t>
                      </a:r>
                      <a:endParaRPr lang="en-US" sz="1200" dirty="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156</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365</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703698015"/>
                  </a:ext>
                </a:extLst>
              </a:tr>
              <a:tr h="346876">
                <a:tc>
                  <a:txBody>
                    <a:bodyPr/>
                    <a:lstStyle/>
                    <a:p>
                      <a:pPr marL="0" marR="0">
                        <a:buNone/>
                      </a:pPr>
                      <a:r>
                        <a:rPr lang="en-US" sz="1200" dirty="0">
                          <a:effectLst/>
                          <a:latin typeface="Times New Roman" panose="02020603050405020304" pitchFamily="18" charset="0"/>
                          <a:ea typeface="Times New Roman" panose="02020603050405020304" pitchFamily="18" charset="0"/>
                        </a:rPr>
                        <a:t>Closed</a:t>
                      </a:r>
                      <a:endParaRPr lang="en-US" sz="1200" dirty="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2</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2</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4</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extLst>
                  <a:ext uri="{0D108BD9-81ED-4DB2-BD59-A6C34878D82A}">
                    <a16:rowId xmlns:a16="http://schemas.microsoft.com/office/drawing/2014/main" val="2228674599"/>
                  </a:ext>
                </a:extLst>
              </a:tr>
              <a:tr h="346876">
                <a:tc>
                  <a:txBody>
                    <a:bodyPr/>
                    <a:lstStyle/>
                    <a:p>
                      <a:pPr marL="0" marR="0">
                        <a:buNone/>
                      </a:pPr>
                      <a:r>
                        <a:rPr lang="en-US" sz="1200" b="1" i="1">
                          <a:effectLst/>
                          <a:latin typeface="Times New Roman" panose="02020603050405020304" pitchFamily="18" charset="0"/>
                          <a:ea typeface="Times New Roman" panose="02020603050405020304" pitchFamily="18" charset="0"/>
                        </a:rPr>
                        <a:t>Total</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211</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158</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369</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3382419743"/>
                  </a:ext>
                </a:extLst>
              </a:tr>
              <a:tr h="330679">
                <a:tc gridSpan="4">
                  <a:txBody>
                    <a:bodyPr/>
                    <a:lstStyle/>
                    <a:p>
                      <a:pPr marL="0" marR="0" algn="r">
                        <a:buNone/>
                      </a:pPr>
                      <a:r>
                        <a:rPr lang="en-US" sz="1100" i="1" dirty="0">
                          <a:effectLst/>
                          <a:latin typeface="Times New Roman" panose="02020603050405020304" pitchFamily="18" charset="0"/>
                          <a:ea typeface="Times New Roman" panose="02020603050405020304" pitchFamily="18" charset="0"/>
                        </a:rPr>
                        <a:t>χ</a:t>
                      </a:r>
                      <a:r>
                        <a:rPr lang="en-US" sz="1100" i="1" baseline="30000" dirty="0">
                          <a:effectLst/>
                          <a:latin typeface="Times New Roman" panose="02020603050405020304" pitchFamily="18" charset="0"/>
                          <a:ea typeface="Times New Roman" panose="02020603050405020304" pitchFamily="18" charset="0"/>
                        </a:rPr>
                        <a:t>2</a:t>
                      </a:r>
                      <a:r>
                        <a:rPr lang="en-US" sz="1100" i="1" dirty="0">
                          <a:effectLst/>
                          <a:latin typeface="Times New Roman" panose="02020603050405020304" pitchFamily="18" charset="0"/>
                          <a:ea typeface="Times New Roman" panose="02020603050405020304" pitchFamily="18" charset="0"/>
                        </a:rPr>
                        <a:t>=0.000 · </a:t>
                      </a:r>
                      <a:r>
                        <a:rPr lang="en-US" sz="1100" i="1" dirty="0" err="1">
                          <a:effectLst/>
                          <a:latin typeface="Times New Roman" panose="02020603050405020304" pitchFamily="18" charset="0"/>
                          <a:ea typeface="Times New Roman" panose="02020603050405020304" pitchFamily="18" charset="0"/>
                        </a:rPr>
                        <a:t>df</a:t>
                      </a:r>
                      <a:r>
                        <a:rPr lang="en-US" sz="1100" i="1" dirty="0">
                          <a:effectLst/>
                          <a:latin typeface="Times New Roman" panose="02020603050405020304" pitchFamily="18" charset="0"/>
                          <a:ea typeface="Times New Roman" panose="02020603050405020304" pitchFamily="18" charset="0"/>
                        </a:rPr>
                        <a:t>=1 · &amp;phi=0.015 · Fisher's p=1.000</a:t>
                      </a: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8270893"/>
                  </a:ext>
                </a:extLst>
              </a:tr>
            </a:tbl>
          </a:graphicData>
        </a:graphic>
      </p:graphicFrame>
    </p:spTree>
    <p:extLst>
      <p:ext uri="{BB962C8B-B14F-4D97-AF65-F5344CB8AC3E}">
        <p14:creationId xmlns:p14="http://schemas.microsoft.com/office/powerpoint/2010/main" val="2350729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EE49-D1D1-AC61-F6C4-AA6B07CA6400}"/>
              </a:ext>
            </a:extLst>
          </p:cNvPr>
          <p:cNvSpPr>
            <a:spLocks noGrp="1"/>
          </p:cNvSpPr>
          <p:nvPr>
            <p:ph type="title"/>
          </p:nvPr>
        </p:nvSpPr>
        <p:spPr>
          <a:xfrm>
            <a:off x="606747" y="4609578"/>
            <a:ext cx="10978507" cy="1295922"/>
          </a:xfrm>
        </p:spPr>
        <p:txBody>
          <a:bodyPr>
            <a:noAutofit/>
          </a:bodyPr>
          <a:lstStyle/>
          <a:p>
            <a:r>
              <a:rPr lang="en-US" dirty="0">
                <a:latin typeface="Avenir Next LT Pro Demi" panose="020B0704020202020204" pitchFamily="34" charset="0"/>
              </a:rPr>
              <a:t>Why increase employee contributions?</a:t>
            </a:r>
          </a:p>
        </p:txBody>
      </p:sp>
      <p:sp>
        <p:nvSpPr>
          <p:cNvPr id="3" name="Subtitle 2">
            <a:extLst>
              <a:ext uri="{FF2B5EF4-FFF2-40B4-BE49-F238E27FC236}">
                <a16:creationId xmlns:a16="http://schemas.microsoft.com/office/drawing/2014/main" id="{96733048-22A9-D939-B26C-9E8EDF36E4FE}"/>
              </a:ext>
            </a:extLst>
          </p:cNvPr>
          <p:cNvSpPr>
            <a:spLocks noGrp="1"/>
          </p:cNvSpPr>
          <p:nvPr>
            <p:ph type="subTitle" idx="1"/>
          </p:nvPr>
        </p:nvSpPr>
        <p:spPr>
          <a:xfrm>
            <a:off x="606747" y="5943600"/>
            <a:ext cx="10058400" cy="690465"/>
          </a:xfrm>
        </p:spPr>
        <p:txBody>
          <a:bodyPr>
            <a:normAutofit/>
          </a:bodyPr>
          <a:lstStyle/>
          <a:p>
            <a:r>
              <a:rPr lang="en-US" dirty="0">
                <a:latin typeface="Avenir Next LT Pro Light" panose="020B0304020202020204" pitchFamily="34" charset="0"/>
              </a:rPr>
              <a:t>Recruitment | Retention | Growth</a:t>
            </a:r>
          </a:p>
        </p:txBody>
      </p:sp>
      <p:pic>
        <p:nvPicPr>
          <p:cNvPr id="7" name="Picture Placeholder 7">
            <a:extLst>
              <a:ext uri="{FF2B5EF4-FFF2-40B4-BE49-F238E27FC236}">
                <a16:creationId xmlns:a16="http://schemas.microsoft.com/office/drawing/2014/main" id="{44F51528-7C6C-676D-62ED-40AB97D9C5F2}"/>
              </a:ext>
            </a:extLst>
          </p:cNvPr>
          <p:cNvPicPr>
            <a:picLocks noGrp="1" noChangeAspect="1"/>
          </p:cNvPicPr>
          <p:nvPr>
            <p:ph type="pic" sz="quarter" idx="13"/>
          </p:nvPr>
        </p:nvPicPr>
        <p:blipFill>
          <a:blip r:embed="rId3"/>
          <a:srcRect l="11226" r="18300"/>
          <a:stretch>
            <a:fillRect/>
          </a:stretch>
        </p:blipFill>
        <p:spPr>
          <a:xfrm>
            <a:off x="635000" y="640080"/>
            <a:ext cx="3544888" cy="3355723"/>
          </a:xfrm>
        </p:spPr>
      </p:pic>
      <p:pic>
        <p:nvPicPr>
          <p:cNvPr id="8" name="Picture Placeholder 9">
            <a:extLst>
              <a:ext uri="{FF2B5EF4-FFF2-40B4-BE49-F238E27FC236}">
                <a16:creationId xmlns:a16="http://schemas.microsoft.com/office/drawing/2014/main" id="{42986763-B4C8-5057-6222-0EC4939E7104}"/>
              </a:ext>
            </a:extLst>
          </p:cNvPr>
          <p:cNvPicPr>
            <a:picLocks noGrp="1" noChangeAspect="1"/>
          </p:cNvPicPr>
          <p:nvPr>
            <p:ph type="pic" sz="quarter" idx="14"/>
          </p:nvPr>
        </p:nvPicPr>
        <p:blipFill>
          <a:blip r:embed="rId4"/>
          <a:srcRect l="5166" r="24466"/>
          <a:stretch>
            <a:fillRect/>
          </a:stretch>
        </p:blipFill>
        <p:spPr>
          <a:xfrm>
            <a:off x="8028432" y="640080"/>
            <a:ext cx="3544888" cy="3355723"/>
          </a:xfrm>
        </p:spPr>
      </p:pic>
      <p:pic>
        <p:nvPicPr>
          <p:cNvPr id="9" name="Picture Placeholder 11" descr="A group of people meeting in a room and writing">
            <a:extLst>
              <a:ext uri="{FF2B5EF4-FFF2-40B4-BE49-F238E27FC236}">
                <a16:creationId xmlns:a16="http://schemas.microsoft.com/office/drawing/2014/main" id="{140AE90F-CD65-3895-59E8-B7606863E8F6}"/>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87" b="87"/>
          <a:stretch/>
        </p:blipFill>
        <p:spPr>
          <a:xfrm>
            <a:off x="4331716" y="640080"/>
            <a:ext cx="3544888" cy="3355723"/>
          </a:xfrm>
        </p:spPr>
      </p:pic>
    </p:spTree>
    <p:extLst>
      <p:ext uri="{BB962C8B-B14F-4D97-AF65-F5344CB8AC3E}">
        <p14:creationId xmlns:p14="http://schemas.microsoft.com/office/powerpoint/2010/main" val="1435895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3"/>
          <a:srcRect l="7" r="7"/>
          <a:stretch/>
        </p:blipFill>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a:xfrm>
            <a:off x="4654297" y="3285459"/>
            <a:ext cx="7537703" cy="2345721"/>
          </a:xfrm>
          <a:solidFill>
            <a:srgbClr val="FFFFFF">
              <a:alpha val="85098"/>
            </a:srgbClr>
          </a:solidFill>
        </p:spPr>
        <p:txBody>
          <a:bodyPr bIns="548640" anchor="b" anchorCtr="0"/>
          <a:lstStyle/>
          <a:p>
            <a:r>
              <a:rPr lang="en-US" dirty="0"/>
              <a:t>1. The power of </a:t>
            </a:r>
            <a:br>
              <a:rPr lang="en-US" dirty="0"/>
            </a:br>
            <a:r>
              <a:rPr lang="en-US" dirty="0"/>
              <a:t>peer influence</a:t>
            </a:r>
          </a:p>
        </p:txBody>
      </p:sp>
    </p:spTree>
    <p:extLst>
      <p:ext uri="{BB962C8B-B14F-4D97-AF65-F5344CB8AC3E}">
        <p14:creationId xmlns:p14="http://schemas.microsoft.com/office/powerpoint/2010/main" val="2972507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8F707-1374-A0F4-3EC2-DAD54458EBD5}"/>
              </a:ext>
            </a:extLst>
          </p:cNvPr>
          <p:cNvSpPr>
            <a:spLocks noGrp="1"/>
          </p:cNvSpPr>
          <p:nvPr>
            <p:ph type="title"/>
          </p:nvPr>
        </p:nvSpPr>
        <p:spPr>
          <a:xfrm>
            <a:off x="1097280" y="286603"/>
            <a:ext cx="9369493" cy="1450757"/>
          </a:xfrm>
        </p:spPr>
        <p:txBody>
          <a:bodyPr>
            <a:normAutofit fontScale="90000"/>
          </a:bodyPr>
          <a:lstStyle/>
          <a:p>
            <a:r>
              <a:rPr lang="en-US" dirty="0"/>
              <a:t>Could emails inspire federal workers to increase retirement contributions?</a:t>
            </a:r>
          </a:p>
        </p:txBody>
      </p:sp>
      <p:graphicFrame>
        <p:nvGraphicFramePr>
          <p:cNvPr id="4" name="Content Placeholder 3">
            <a:extLst>
              <a:ext uri="{FF2B5EF4-FFF2-40B4-BE49-F238E27FC236}">
                <a16:creationId xmlns:a16="http://schemas.microsoft.com/office/drawing/2014/main" id="{BA6AEE2C-9A3A-80F7-BAE8-FCA82E0904E2}"/>
              </a:ext>
            </a:extLst>
          </p:cNvPr>
          <p:cNvGraphicFramePr>
            <a:graphicFrameLocks noGrp="1"/>
          </p:cNvGraphicFramePr>
          <p:nvPr>
            <p:ph idx="1"/>
            <p:extLst>
              <p:ext uri="{D42A27DB-BD31-4B8C-83A1-F6EECF244321}">
                <p14:modId xmlns:p14="http://schemas.microsoft.com/office/powerpoint/2010/main" val="1987360530"/>
              </p:ext>
            </p:extLst>
          </p:nvPr>
        </p:nvGraphicFramePr>
        <p:xfrm>
          <a:off x="-241192" y="1648869"/>
          <a:ext cx="10058400" cy="3378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B1758C15-69DB-01A2-0C67-971F5BA91399}"/>
              </a:ext>
            </a:extLst>
          </p:cNvPr>
          <p:cNvGrpSpPr/>
          <p:nvPr/>
        </p:nvGrpSpPr>
        <p:grpSpPr>
          <a:xfrm>
            <a:off x="2304012" y="4006676"/>
            <a:ext cx="5333272" cy="2331339"/>
            <a:chOff x="1008508" y="2726696"/>
            <a:chExt cx="5333272" cy="2331339"/>
          </a:xfrm>
        </p:grpSpPr>
        <p:cxnSp>
          <p:nvCxnSpPr>
            <p:cNvPr id="6" name="Connector: Elbow 5">
              <a:extLst>
                <a:ext uri="{FF2B5EF4-FFF2-40B4-BE49-F238E27FC236}">
                  <a16:creationId xmlns:a16="http://schemas.microsoft.com/office/drawing/2014/main" id="{8BF2E263-536D-8AFD-C205-2B32344DBE9F}"/>
                </a:ext>
              </a:extLst>
            </p:cNvPr>
            <p:cNvCxnSpPr>
              <a:cxnSpLocks/>
              <a:stCxn id="7" idx="2"/>
              <a:endCxn id="10" idx="0"/>
            </p:cNvCxnSpPr>
            <p:nvPr/>
          </p:nvCxnSpPr>
          <p:spPr>
            <a:xfrm rot="16200000" flipH="1">
              <a:off x="2597662" y="4249562"/>
              <a:ext cx="545134" cy="425481"/>
            </a:xfrm>
            <a:prstGeom prst="bentConnector3">
              <a:avLst>
                <a:gd name="adj1" fmla="val 41883"/>
              </a:avLst>
            </a:prstGeom>
            <a:ln w="57150">
              <a:solidFill>
                <a:srgbClr val="19398A"/>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87F37D53-6098-AD14-9898-A43B568BE5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20854" y="2726696"/>
              <a:ext cx="1473270" cy="1463040"/>
            </a:xfrm>
            <a:prstGeom prst="rect">
              <a:avLst/>
            </a:prstGeom>
          </p:spPr>
        </p:pic>
        <p:sp>
          <p:nvSpPr>
            <p:cNvPr id="8" name="TextBox 7">
              <a:extLst>
                <a:ext uri="{FF2B5EF4-FFF2-40B4-BE49-F238E27FC236}">
                  <a16:creationId xmlns:a16="http://schemas.microsoft.com/office/drawing/2014/main" id="{7EE67393-48C9-7DC4-DFD9-716240C22A8A}"/>
                </a:ext>
              </a:extLst>
            </p:cNvPr>
            <p:cNvSpPr txBox="1"/>
            <p:nvPr/>
          </p:nvSpPr>
          <p:spPr>
            <a:xfrm>
              <a:off x="1008508" y="4734870"/>
              <a:ext cx="970137" cy="323165"/>
            </a:xfrm>
            <a:prstGeom prst="rect">
              <a:avLst/>
            </a:prstGeom>
            <a:noFill/>
          </p:spPr>
          <p:txBody>
            <a:bodyPr wrap="none" rtlCol="0">
              <a:spAutoFit/>
            </a:bodyPr>
            <a:lstStyle/>
            <a:p>
              <a:pPr algn="ctr"/>
              <a:r>
                <a:rPr lang="en-US" sz="1500" dirty="0">
                  <a:solidFill>
                    <a:srgbClr val="19398A"/>
                  </a:solidFill>
                </a:rPr>
                <a:t>No email</a:t>
              </a:r>
            </a:p>
          </p:txBody>
        </p:sp>
        <p:cxnSp>
          <p:nvCxnSpPr>
            <p:cNvPr id="9" name="Connector: Elbow 8">
              <a:extLst>
                <a:ext uri="{FF2B5EF4-FFF2-40B4-BE49-F238E27FC236}">
                  <a16:creationId xmlns:a16="http://schemas.microsoft.com/office/drawing/2014/main" id="{5683FF65-4B64-E2E2-1041-ED46FDC30609}"/>
                </a:ext>
              </a:extLst>
            </p:cNvPr>
            <p:cNvCxnSpPr>
              <a:cxnSpLocks/>
              <a:stCxn id="7" idx="2"/>
              <a:endCxn id="8" idx="0"/>
            </p:cNvCxnSpPr>
            <p:nvPr/>
          </p:nvCxnSpPr>
          <p:spPr>
            <a:xfrm rot="5400000">
              <a:off x="1802966" y="3880347"/>
              <a:ext cx="545134" cy="1163912"/>
            </a:xfrm>
            <a:prstGeom prst="bentConnector3">
              <a:avLst>
                <a:gd name="adj1" fmla="val 39178"/>
              </a:avLst>
            </a:prstGeom>
            <a:ln w="57150">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D98A44-78D5-8B47-5652-027A7D7F82B9}"/>
                </a:ext>
              </a:extLst>
            </p:cNvPr>
            <p:cNvSpPr txBox="1"/>
            <p:nvPr/>
          </p:nvSpPr>
          <p:spPr>
            <a:xfrm>
              <a:off x="2183204" y="4734870"/>
              <a:ext cx="1799531" cy="323165"/>
            </a:xfrm>
            <a:prstGeom prst="rect">
              <a:avLst/>
            </a:prstGeom>
            <a:noFill/>
          </p:spPr>
          <p:txBody>
            <a:bodyPr wrap="none" rtlCol="0">
              <a:spAutoFit/>
            </a:bodyPr>
            <a:lstStyle/>
            <a:p>
              <a:pPr algn="ctr"/>
              <a:r>
                <a:rPr lang="en-US" sz="1500" dirty="0">
                  <a:solidFill>
                    <a:srgbClr val="19398A"/>
                  </a:solidFill>
                </a:rPr>
                <a:t>Personalized email</a:t>
              </a:r>
            </a:p>
          </p:txBody>
        </p:sp>
        <p:sp>
          <p:nvSpPr>
            <p:cNvPr id="11" name="TextBox 10">
              <a:extLst>
                <a:ext uri="{FF2B5EF4-FFF2-40B4-BE49-F238E27FC236}">
                  <a16:creationId xmlns:a16="http://schemas.microsoft.com/office/drawing/2014/main" id="{1DA08C89-2BBD-44E8-0264-3C2436BDC6F9}"/>
                </a:ext>
              </a:extLst>
            </p:cNvPr>
            <p:cNvSpPr txBox="1"/>
            <p:nvPr/>
          </p:nvSpPr>
          <p:spPr>
            <a:xfrm>
              <a:off x="4147220" y="4734870"/>
              <a:ext cx="2194560" cy="323165"/>
            </a:xfrm>
            <a:prstGeom prst="rect">
              <a:avLst/>
            </a:prstGeom>
            <a:noFill/>
          </p:spPr>
          <p:txBody>
            <a:bodyPr wrap="square" rtlCol="0">
              <a:spAutoFit/>
            </a:bodyPr>
            <a:lstStyle/>
            <a:p>
              <a:pPr algn="ctr"/>
              <a:r>
                <a:rPr lang="en-US" sz="1500" dirty="0">
                  <a:solidFill>
                    <a:srgbClr val="19398A"/>
                  </a:solidFill>
                </a:rPr>
                <a:t>Peer comparison email</a:t>
              </a:r>
            </a:p>
          </p:txBody>
        </p:sp>
        <p:cxnSp>
          <p:nvCxnSpPr>
            <p:cNvPr id="12" name="Connector: Elbow 11">
              <a:extLst>
                <a:ext uri="{FF2B5EF4-FFF2-40B4-BE49-F238E27FC236}">
                  <a16:creationId xmlns:a16="http://schemas.microsoft.com/office/drawing/2014/main" id="{DB77C2EB-C885-766A-7926-CADC9E6B3386}"/>
                </a:ext>
              </a:extLst>
            </p:cNvPr>
            <p:cNvCxnSpPr>
              <a:cxnSpLocks/>
              <a:stCxn id="7" idx="2"/>
              <a:endCxn id="11" idx="0"/>
            </p:cNvCxnSpPr>
            <p:nvPr/>
          </p:nvCxnSpPr>
          <p:spPr>
            <a:xfrm rot="16200000" flipH="1">
              <a:off x="3678427" y="3168797"/>
              <a:ext cx="545134" cy="2587011"/>
            </a:xfrm>
            <a:prstGeom prst="bentConnector3">
              <a:avLst>
                <a:gd name="adj1" fmla="val 39178"/>
              </a:avLst>
            </a:prstGeom>
            <a:ln w="57150">
              <a:solidFill>
                <a:srgbClr val="19398A"/>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8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A83709-886B-3B06-E9F0-11D361B52E6D}"/>
              </a:ext>
            </a:extLst>
          </p:cNvPr>
          <p:cNvSpPr>
            <a:spLocks noGrp="1"/>
          </p:cNvSpPr>
          <p:nvPr>
            <p:ph idx="1"/>
          </p:nvPr>
        </p:nvSpPr>
        <p:spPr>
          <a:xfrm>
            <a:off x="1097280" y="1915312"/>
            <a:ext cx="10429415" cy="4104264"/>
          </a:xfrm>
        </p:spPr>
        <p:txBody>
          <a:bodyPr>
            <a:normAutofit/>
          </a:bodyPr>
          <a:lstStyle/>
          <a:p>
            <a:r>
              <a:rPr lang="en-US" dirty="0">
                <a:latin typeface="Avenir Next LT Pro Light" panose="020B0304020202020204" pitchFamily="34" charset="0"/>
              </a:rPr>
              <a:t>After the email campaign, 1 in 4 federal workers (who received emails) increased their contributions—more than twice the rate of those who received no email—potentially recouping a median employer match of over $300 per employee.</a:t>
            </a:r>
          </a:p>
        </p:txBody>
      </p:sp>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a:xfrm>
            <a:off x="1097280" y="286603"/>
            <a:ext cx="8339683" cy="1450757"/>
          </a:xfrm>
        </p:spPr>
        <p:txBody>
          <a:bodyPr>
            <a:normAutofit/>
          </a:bodyPr>
          <a:lstStyle/>
          <a:p>
            <a:r>
              <a:rPr lang="en-US" dirty="0">
                <a:latin typeface="Avenir Next LT Pro Demi" panose="020B0704020202020204" pitchFamily="34" charset="0"/>
              </a:rPr>
              <a:t>Emails inspire new enrollees to increase TSP contributions.</a:t>
            </a:r>
          </a:p>
        </p:txBody>
      </p:sp>
      <p:grpSp>
        <p:nvGrpSpPr>
          <p:cNvPr id="4" name="Group 3">
            <a:extLst>
              <a:ext uri="{FF2B5EF4-FFF2-40B4-BE49-F238E27FC236}">
                <a16:creationId xmlns:a16="http://schemas.microsoft.com/office/drawing/2014/main" id="{C12A2133-C5EC-67FA-4303-E1791C01604B}"/>
              </a:ext>
            </a:extLst>
          </p:cNvPr>
          <p:cNvGrpSpPr/>
          <p:nvPr/>
        </p:nvGrpSpPr>
        <p:grpSpPr>
          <a:xfrm>
            <a:off x="2360205" y="2680285"/>
            <a:ext cx="7922158" cy="3657600"/>
            <a:chOff x="1979836" y="2786301"/>
            <a:chExt cx="7922158" cy="3657600"/>
          </a:xfrm>
        </p:grpSpPr>
        <p:grpSp>
          <p:nvGrpSpPr>
            <p:cNvPr id="15" name="Group 14">
              <a:extLst>
                <a:ext uri="{FF2B5EF4-FFF2-40B4-BE49-F238E27FC236}">
                  <a16:creationId xmlns:a16="http://schemas.microsoft.com/office/drawing/2014/main" id="{C2FE1C64-52C8-A4A2-16CE-DD28160BF710}"/>
                </a:ext>
              </a:extLst>
            </p:cNvPr>
            <p:cNvGrpSpPr>
              <a:grpSpLocks noChangeAspect="1"/>
            </p:cNvGrpSpPr>
            <p:nvPr/>
          </p:nvGrpSpPr>
          <p:grpSpPr>
            <a:xfrm>
              <a:off x="4723036" y="2786301"/>
              <a:ext cx="5178958" cy="3657600"/>
              <a:chOff x="7419023" y="2992986"/>
              <a:chExt cx="4657725" cy="3289486"/>
            </a:xfrm>
          </p:grpSpPr>
          <p:graphicFrame>
            <p:nvGraphicFramePr>
              <p:cNvPr id="13" name="Chart 12">
                <a:extLst>
                  <a:ext uri="{FF2B5EF4-FFF2-40B4-BE49-F238E27FC236}">
                    <a16:creationId xmlns:a16="http://schemas.microsoft.com/office/drawing/2014/main" id="{1EDF12F4-C868-4D21-A03D-454AB21B1DDD}"/>
                  </a:ext>
                </a:extLst>
              </p:cNvPr>
              <p:cNvGraphicFramePr>
                <a:graphicFrameLocks/>
              </p:cNvGraphicFramePr>
              <p:nvPr>
                <p:extLst>
                  <p:ext uri="{D42A27DB-BD31-4B8C-83A1-F6EECF244321}">
                    <p14:modId xmlns:p14="http://schemas.microsoft.com/office/powerpoint/2010/main" val="3931515609"/>
                  </p:ext>
                </p:extLst>
              </p:nvPr>
            </p:nvGraphicFramePr>
            <p:xfrm>
              <a:off x="7419023" y="2992986"/>
              <a:ext cx="4657725" cy="3100388"/>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436CC962-5D57-8FDA-758D-2C101E436D88}"/>
                  </a:ext>
                </a:extLst>
              </p:cNvPr>
              <p:cNvSpPr txBox="1"/>
              <p:nvPr/>
            </p:nvSpPr>
            <p:spPr>
              <a:xfrm>
                <a:off x="8458201" y="5862542"/>
                <a:ext cx="2579369" cy="419930"/>
              </a:xfrm>
              <a:prstGeom prst="rect">
                <a:avLst/>
              </a:prstGeom>
              <a:noFill/>
            </p:spPr>
            <p:txBody>
              <a:bodyPr wrap="square" rtlCol="0">
                <a:spAutoFit/>
              </a:bodyPr>
              <a:lstStyle/>
              <a:p>
                <a:pPr algn="ctr"/>
                <a:r>
                  <a:rPr lang="en-US" sz="1200" dirty="0">
                    <a:latin typeface="Avenir Next LT Pro Light" panose="020B0304020202020204" pitchFamily="34" charset="0"/>
                  </a:rPr>
                  <a:t>Peer Comparison Email </a:t>
                </a:r>
                <a:br>
                  <a:rPr lang="en-US" sz="1200" dirty="0">
                    <a:latin typeface="Avenir Next LT Pro Light" panose="020B0304020202020204" pitchFamily="34" charset="0"/>
                  </a:rPr>
                </a:br>
                <a:r>
                  <a:rPr lang="en-US" sz="1200" dirty="0">
                    <a:latin typeface="Avenir Next LT Pro Light" panose="020B0304020202020204" pitchFamily="34" charset="0"/>
                  </a:rPr>
                  <a:t>vs. no email</a:t>
                </a:r>
              </a:p>
            </p:txBody>
          </p:sp>
        </p:grpSp>
        <p:grpSp>
          <p:nvGrpSpPr>
            <p:cNvPr id="14" name="Group 13">
              <a:extLst>
                <a:ext uri="{FF2B5EF4-FFF2-40B4-BE49-F238E27FC236}">
                  <a16:creationId xmlns:a16="http://schemas.microsoft.com/office/drawing/2014/main" id="{D60C177D-0677-B778-D276-2B23DF80EF8F}"/>
                </a:ext>
              </a:extLst>
            </p:cNvPr>
            <p:cNvGrpSpPr>
              <a:grpSpLocks noChangeAspect="1"/>
            </p:cNvGrpSpPr>
            <p:nvPr/>
          </p:nvGrpSpPr>
          <p:grpSpPr>
            <a:xfrm>
              <a:off x="1979836" y="3052924"/>
              <a:ext cx="5320140" cy="3383280"/>
              <a:chOff x="2444114" y="3350174"/>
              <a:chExt cx="4572000" cy="2907510"/>
            </a:xfrm>
          </p:grpSpPr>
          <p:graphicFrame>
            <p:nvGraphicFramePr>
              <p:cNvPr id="11" name="Chart 10">
                <a:extLst>
                  <a:ext uri="{FF2B5EF4-FFF2-40B4-BE49-F238E27FC236}">
                    <a16:creationId xmlns:a16="http://schemas.microsoft.com/office/drawing/2014/main" id="{F9E07E01-96BA-CCB2-9DF8-549A397DD12C}"/>
                  </a:ext>
                </a:extLst>
              </p:cNvPr>
              <p:cNvGraphicFramePr>
                <a:graphicFrameLocks/>
              </p:cNvGraphicFramePr>
              <p:nvPr>
                <p:extLst>
                  <p:ext uri="{D42A27DB-BD31-4B8C-83A1-F6EECF244321}">
                    <p14:modId xmlns:p14="http://schemas.microsoft.com/office/powerpoint/2010/main" val="1395854572"/>
                  </p:ext>
                </p:extLst>
              </p:nvPr>
            </p:nvGraphicFramePr>
            <p:xfrm>
              <a:off x="2444114" y="3350174"/>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3D86E58D-6F0A-A36B-8819-9CE957981CC3}"/>
                  </a:ext>
                </a:extLst>
              </p:cNvPr>
              <p:cNvSpPr txBox="1"/>
              <p:nvPr/>
            </p:nvSpPr>
            <p:spPr>
              <a:xfrm>
                <a:off x="3484675" y="5862542"/>
                <a:ext cx="2208202" cy="395142"/>
              </a:xfrm>
              <a:prstGeom prst="rect">
                <a:avLst/>
              </a:prstGeom>
              <a:noFill/>
            </p:spPr>
            <p:txBody>
              <a:bodyPr wrap="square" rtlCol="0">
                <a:spAutoFit/>
              </a:bodyPr>
              <a:lstStyle/>
              <a:p>
                <a:pPr algn="ctr"/>
                <a:r>
                  <a:rPr lang="en-US" sz="1200" dirty="0">
                    <a:latin typeface="Avenir Next LT Pro Light" panose="020B0304020202020204" pitchFamily="34" charset="0"/>
                  </a:rPr>
                  <a:t>Personalized Email </a:t>
                </a:r>
              </a:p>
              <a:p>
                <a:pPr algn="ctr"/>
                <a:r>
                  <a:rPr lang="en-US" sz="1200" dirty="0">
                    <a:latin typeface="Avenir Next LT Pro Light" panose="020B0304020202020204" pitchFamily="34" charset="0"/>
                  </a:rPr>
                  <a:t>vs. no email</a:t>
                </a:r>
              </a:p>
            </p:txBody>
          </p:sp>
        </p:grpSp>
      </p:grpSp>
    </p:spTree>
    <p:extLst>
      <p:ext uri="{BB962C8B-B14F-4D97-AF65-F5344CB8AC3E}">
        <p14:creationId xmlns:p14="http://schemas.microsoft.com/office/powerpoint/2010/main" val="1666731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EF3A7-9144-2BD2-4FBD-D86F17E6C22F}"/>
              </a:ext>
            </a:extLst>
          </p:cNvPr>
          <p:cNvSpPr>
            <a:spLocks noGrp="1"/>
          </p:cNvSpPr>
          <p:nvPr>
            <p:ph type="title"/>
          </p:nvPr>
        </p:nvSpPr>
        <p:spPr>
          <a:xfrm>
            <a:off x="1097280" y="286603"/>
            <a:ext cx="7964833" cy="1450757"/>
          </a:xfrm>
        </p:spPr>
        <p:txBody>
          <a:bodyPr/>
          <a:lstStyle/>
          <a:p>
            <a:r>
              <a:rPr lang="en-US" dirty="0"/>
              <a:t>What can we learn from this for our project?</a:t>
            </a:r>
          </a:p>
        </p:txBody>
      </p:sp>
      <p:graphicFrame>
        <p:nvGraphicFramePr>
          <p:cNvPr id="7" name="Content Placeholder 6">
            <a:extLst>
              <a:ext uri="{FF2B5EF4-FFF2-40B4-BE49-F238E27FC236}">
                <a16:creationId xmlns:a16="http://schemas.microsoft.com/office/drawing/2014/main" id="{16781E0D-5F7A-A118-EAB4-A91AECC58DFB}"/>
              </a:ext>
            </a:extLst>
          </p:cNvPr>
          <p:cNvGraphicFramePr>
            <a:graphicFrameLocks noGrp="1"/>
          </p:cNvGraphicFramePr>
          <p:nvPr>
            <p:ph idx="1"/>
            <p:extLst>
              <p:ext uri="{D42A27DB-BD31-4B8C-83A1-F6EECF244321}">
                <p14:modId xmlns:p14="http://schemas.microsoft.com/office/powerpoint/2010/main" val="2418529465"/>
              </p:ext>
            </p:extLst>
          </p:nvPr>
        </p:nvGraphicFramePr>
        <p:xfrm>
          <a:off x="10284" y="2182813"/>
          <a:ext cx="10058400" cy="3956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5522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Office workers at whiteboard">
            <a:extLst>
              <a:ext uri="{FF2B5EF4-FFF2-40B4-BE49-F238E27FC236}">
                <a16:creationId xmlns:a16="http://schemas.microsoft.com/office/drawing/2014/main" id="{996034ED-4920-A1B1-498C-4FD6E360CEF1}"/>
              </a:ext>
            </a:extLst>
          </p:cNvPr>
          <p:cNvPicPr>
            <a:picLocks noGrp="1" noChangeAspect="1"/>
          </p:cNvPicPr>
          <p:nvPr>
            <p:ph type="pic" sz="quarter" idx="13"/>
          </p:nvPr>
        </p:nvPicPr>
        <p:blipFill>
          <a:blip r:embed="rId3"/>
          <a:srcRect t="7825" b="7825"/>
          <a:stretch>
            <a:fillRect/>
          </a:stretch>
        </p:blipFill>
        <p:spPr/>
      </p:pic>
      <p:sp>
        <p:nvSpPr>
          <p:cNvPr id="5" name="Title 4">
            <a:extLst>
              <a:ext uri="{FF2B5EF4-FFF2-40B4-BE49-F238E27FC236}">
                <a16:creationId xmlns:a16="http://schemas.microsoft.com/office/drawing/2014/main" id="{72AEE0AC-2C0D-C04F-24E5-6C4BE2518AA0}"/>
              </a:ext>
            </a:extLst>
          </p:cNvPr>
          <p:cNvSpPr>
            <a:spLocks noGrp="1"/>
          </p:cNvSpPr>
          <p:nvPr>
            <p:ph type="ctrTitle"/>
          </p:nvPr>
        </p:nvSpPr>
        <p:spPr>
          <a:xfrm>
            <a:off x="4654297" y="3785190"/>
            <a:ext cx="7537703" cy="1847513"/>
          </a:xfrm>
          <a:solidFill>
            <a:srgbClr val="FFFFFF">
              <a:alpha val="85098"/>
            </a:srgbClr>
          </a:solidFill>
        </p:spPr>
        <p:txBody>
          <a:bodyPr/>
          <a:lstStyle/>
          <a:p>
            <a:r>
              <a:rPr lang="en-US" dirty="0"/>
              <a:t>2. The experiment</a:t>
            </a:r>
          </a:p>
        </p:txBody>
      </p:sp>
    </p:spTree>
    <p:extLst>
      <p:ext uri="{BB962C8B-B14F-4D97-AF65-F5344CB8AC3E}">
        <p14:creationId xmlns:p14="http://schemas.microsoft.com/office/powerpoint/2010/main" val="28331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A9605-D9F2-B070-D1B4-BDABF7F3E4E1}"/>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1AF7111A-9A8A-D59D-8474-4717450DBA43}"/>
              </a:ext>
            </a:extLst>
          </p:cNvPr>
          <p:cNvSpPr>
            <a:spLocks noGrp="1"/>
          </p:cNvSpPr>
          <p:nvPr>
            <p:ph type="title"/>
          </p:nvPr>
        </p:nvSpPr>
        <p:spPr>
          <a:xfrm>
            <a:off x="548640" y="286603"/>
            <a:ext cx="11094720" cy="1450757"/>
          </a:xfrm>
        </p:spPr>
        <p:txBody>
          <a:bodyPr>
            <a:normAutofit fontScale="90000"/>
          </a:bodyPr>
          <a:lstStyle/>
          <a:p>
            <a:r>
              <a:rPr lang="en-US" dirty="0"/>
              <a:t>Are employees receiving a recommendation email more likely to increase contributions?</a:t>
            </a:r>
          </a:p>
        </p:txBody>
      </p:sp>
      <p:pic>
        <p:nvPicPr>
          <p:cNvPr id="3" name="Picture 2" descr="A diagram of a number of information&#10;&#10;AI-generated content may be incorrect.">
            <a:extLst>
              <a:ext uri="{FF2B5EF4-FFF2-40B4-BE49-F238E27FC236}">
                <a16:creationId xmlns:a16="http://schemas.microsoft.com/office/drawing/2014/main" id="{8A9E142B-AF24-73B7-BFDB-D3D503A95504}"/>
              </a:ext>
            </a:extLst>
          </p:cNvPr>
          <p:cNvPicPr>
            <a:picLocks noChangeAspect="1"/>
          </p:cNvPicPr>
          <p:nvPr/>
        </p:nvPicPr>
        <p:blipFill>
          <a:blip r:embed="rId3"/>
          <a:stretch>
            <a:fillRect/>
          </a:stretch>
        </p:blipFill>
        <p:spPr>
          <a:xfrm>
            <a:off x="548640" y="1857746"/>
            <a:ext cx="10058400" cy="4470400"/>
          </a:xfrm>
          <a:prstGeom prst="rect">
            <a:avLst/>
          </a:prstGeom>
        </p:spPr>
      </p:pic>
    </p:spTree>
    <p:extLst>
      <p:ext uri="{BB962C8B-B14F-4D97-AF65-F5344CB8AC3E}">
        <p14:creationId xmlns:p14="http://schemas.microsoft.com/office/powerpoint/2010/main" val="3722619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ACE4D-157E-FB95-9F88-0E5B628463F9}"/>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EC29EF5C-0B1E-DC5C-DC78-963B7518108E}"/>
              </a:ext>
            </a:extLst>
          </p:cNvPr>
          <p:cNvSpPr>
            <a:spLocks noGrp="1"/>
          </p:cNvSpPr>
          <p:nvPr>
            <p:ph type="title"/>
          </p:nvPr>
        </p:nvSpPr>
        <p:spPr>
          <a:xfrm>
            <a:off x="420820" y="286603"/>
            <a:ext cx="11350360" cy="1450757"/>
          </a:xfrm>
        </p:spPr>
        <p:txBody>
          <a:bodyPr>
            <a:normAutofit fontScale="90000"/>
          </a:bodyPr>
          <a:lstStyle/>
          <a:p>
            <a:pPr algn="ctr"/>
            <a:r>
              <a:rPr lang="en-US" dirty="0"/>
              <a:t>Sample of 369 employees was evenly split, but almost everyone increased contributions.</a:t>
            </a:r>
          </a:p>
        </p:txBody>
      </p:sp>
      <p:grpSp>
        <p:nvGrpSpPr>
          <p:cNvPr id="14" name="Group 13">
            <a:extLst>
              <a:ext uri="{FF2B5EF4-FFF2-40B4-BE49-F238E27FC236}">
                <a16:creationId xmlns:a16="http://schemas.microsoft.com/office/drawing/2014/main" id="{7E70C750-38C0-023B-4337-0FBA907636F3}"/>
              </a:ext>
            </a:extLst>
          </p:cNvPr>
          <p:cNvGrpSpPr>
            <a:grpSpLocks noChangeAspect="1"/>
          </p:cNvGrpSpPr>
          <p:nvPr/>
        </p:nvGrpSpPr>
        <p:grpSpPr>
          <a:xfrm>
            <a:off x="396492" y="3176147"/>
            <a:ext cx="4111685" cy="2409007"/>
            <a:chOff x="4124491" y="1419129"/>
            <a:chExt cx="4572000" cy="2918873"/>
          </a:xfrm>
        </p:grpSpPr>
        <p:graphicFrame>
          <p:nvGraphicFramePr>
            <p:cNvPr id="15" name="Diagram 14">
              <a:extLst>
                <a:ext uri="{FF2B5EF4-FFF2-40B4-BE49-F238E27FC236}">
                  <a16:creationId xmlns:a16="http://schemas.microsoft.com/office/drawing/2014/main" id="{82405E89-2817-2CD9-858A-26B3D812693D}"/>
                </a:ext>
              </a:extLst>
            </p:cNvPr>
            <p:cNvGraphicFramePr/>
            <p:nvPr>
              <p:extLst>
                <p:ext uri="{D42A27DB-BD31-4B8C-83A1-F6EECF244321}">
                  <p14:modId xmlns:p14="http://schemas.microsoft.com/office/powerpoint/2010/main" val="1381577218"/>
                </p:ext>
              </p:extLst>
            </p:nvPr>
          </p:nvGraphicFramePr>
          <p:xfrm>
            <a:off x="4124491" y="1419129"/>
            <a:ext cx="4572000" cy="2241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02395473-0578-492F-6755-88423031AFF5}"/>
                </a:ext>
              </a:extLst>
            </p:cNvPr>
            <p:cNvSpPr txBox="1"/>
            <p:nvPr/>
          </p:nvSpPr>
          <p:spPr>
            <a:xfrm>
              <a:off x="5914875" y="3629459"/>
              <a:ext cx="1019927" cy="708543"/>
            </a:xfrm>
            <a:prstGeom prst="rect">
              <a:avLst/>
            </a:prstGeom>
            <a:noFill/>
          </p:spPr>
          <p:txBody>
            <a:bodyPr wrap="none" rtlCol="0">
              <a:spAutoFit/>
            </a:bodyPr>
            <a:lstStyle/>
            <a:p>
              <a:pPr algn="ctr"/>
              <a:r>
                <a:rPr lang="en-US" sz="1600" dirty="0"/>
                <a:t>Both</a:t>
              </a:r>
              <a:br>
                <a:rPr lang="en-US" sz="1600" dirty="0"/>
              </a:br>
              <a:r>
                <a:rPr lang="en-US" sz="1600" dirty="0"/>
                <a:t>(n=369)</a:t>
              </a:r>
            </a:p>
          </p:txBody>
        </p:sp>
      </p:grpSp>
      <p:cxnSp>
        <p:nvCxnSpPr>
          <p:cNvPr id="17" name="Straight Connector 16">
            <a:extLst>
              <a:ext uri="{FF2B5EF4-FFF2-40B4-BE49-F238E27FC236}">
                <a16:creationId xmlns:a16="http://schemas.microsoft.com/office/drawing/2014/main" id="{DB3C8AE3-6D30-36F6-4A94-0E5C520955BA}"/>
              </a:ext>
            </a:extLst>
          </p:cNvPr>
          <p:cNvCxnSpPr>
            <a:cxnSpLocks/>
            <a:endCxn id="16" idx="0"/>
          </p:cNvCxnSpPr>
          <p:nvPr/>
        </p:nvCxnSpPr>
        <p:spPr>
          <a:xfrm flipH="1">
            <a:off x="2465238" y="4270240"/>
            <a:ext cx="1567" cy="730139"/>
          </a:xfrm>
          <a:prstGeom prst="line">
            <a:avLst/>
          </a:prstGeom>
        </p:spPr>
        <p:style>
          <a:lnRef idx="1">
            <a:schemeClr val="dk1"/>
          </a:lnRef>
          <a:fillRef idx="0">
            <a:schemeClr val="dk1"/>
          </a:fillRef>
          <a:effectRef idx="0">
            <a:schemeClr val="dk1"/>
          </a:effectRef>
          <a:fontRef idx="minor">
            <a:schemeClr val="tx1"/>
          </a:fontRef>
        </p:style>
      </p:cxnSp>
      <p:sp>
        <p:nvSpPr>
          <p:cNvPr id="18" name="Left Brace 17">
            <a:extLst>
              <a:ext uri="{FF2B5EF4-FFF2-40B4-BE49-F238E27FC236}">
                <a16:creationId xmlns:a16="http://schemas.microsoft.com/office/drawing/2014/main" id="{4A933366-EE69-603D-DDEF-6AC3EA07F71E}"/>
              </a:ext>
            </a:extLst>
          </p:cNvPr>
          <p:cNvSpPr/>
          <p:nvPr/>
        </p:nvSpPr>
        <p:spPr>
          <a:xfrm>
            <a:off x="4202486" y="2070340"/>
            <a:ext cx="365708" cy="4119380"/>
          </a:xfrm>
          <a:prstGeom prst="leftBrace">
            <a:avLst>
              <a:gd name="adj1" fmla="val 49698"/>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9" name="Group 18">
            <a:extLst>
              <a:ext uri="{FF2B5EF4-FFF2-40B4-BE49-F238E27FC236}">
                <a16:creationId xmlns:a16="http://schemas.microsoft.com/office/drawing/2014/main" id="{003ADF85-D050-8D1C-DD79-73FEA6772AF2}"/>
              </a:ext>
            </a:extLst>
          </p:cNvPr>
          <p:cNvGrpSpPr/>
          <p:nvPr/>
        </p:nvGrpSpPr>
        <p:grpSpPr>
          <a:xfrm>
            <a:off x="9024052" y="2354567"/>
            <a:ext cx="2324969" cy="2437130"/>
            <a:chOff x="9315596" y="3014960"/>
            <a:chExt cx="2324969" cy="2437130"/>
          </a:xfrm>
        </p:grpSpPr>
        <p:sp>
          <p:nvSpPr>
            <p:cNvPr id="20" name="TextBox 19">
              <a:extLst>
                <a:ext uri="{FF2B5EF4-FFF2-40B4-BE49-F238E27FC236}">
                  <a16:creationId xmlns:a16="http://schemas.microsoft.com/office/drawing/2014/main" id="{0C6742BB-AC1C-1A39-DC72-655D49AE6999}"/>
                </a:ext>
              </a:extLst>
            </p:cNvPr>
            <p:cNvSpPr txBox="1"/>
            <p:nvPr/>
          </p:nvSpPr>
          <p:spPr>
            <a:xfrm>
              <a:off x="9315596" y="3014960"/>
              <a:ext cx="2324969" cy="523220"/>
            </a:xfrm>
            <a:prstGeom prst="rect">
              <a:avLst/>
            </a:prstGeom>
            <a:noFill/>
          </p:spPr>
          <p:txBody>
            <a:bodyPr wrap="square" rtlCol="0">
              <a:spAutoFit/>
            </a:bodyPr>
            <a:lstStyle/>
            <a:p>
              <a:pPr algn="ctr"/>
              <a:r>
                <a:rPr lang="en-US" sz="1400" dirty="0"/>
                <a:t>365 out of 369 employees</a:t>
              </a:r>
              <a:br>
                <a:rPr lang="en-US" sz="1400" dirty="0"/>
              </a:br>
              <a:r>
                <a:rPr lang="en-US" sz="1400" dirty="0"/>
                <a:t>increased contributions.</a:t>
              </a:r>
            </a:p>
          </p:txBody>
        </p:sp>
        <p:graphicFrame>
          <p:nvGraphicFramePr>
            <p:cNvPr id="21" name="Object 20">
              <a:extLst>
                <a:ext uri="{FF2B5EF4-FFF2-40B4-BE49-F238E27FC236}">
                  <a16:creationId xmlns:a16="http://schemas.microsoft.com/office/drawing/2014/main" id="{CFC25984-6743-286D-6CAF-A09281634B33}"/>
                </a:ext>
              </a:extLst>
            </p:cNvPr>
            <p:cNvGraphicFramePr>
              <a:graphicFrameLocks noChangeAspect="1"/>
            </p:cNvGraphicFramePr>
            <p:nvPr>
              <p:extLst>
                <p:ext uri="{D42A27DB-BD31-4B8C-83A1-F6EECF244321}">
                  <p14:modId xmlns:p14="http://schemas.microsoft.com/office/powerpoint/2010/main" val="3983384502"/>
                </p:ext>
              </p:extLst>
            </p:nvPr>
          </p:nvGraphicFramePr>
          <p:xfrm>
            <a:off x="9472613" y="3537565"/>
            <a:ext cx="2009775" cy="1914525"/>
          </p:xfrm>
          <a:graphic>
            <a:graphicData uri="http://schemas.openxmlformats.org/presentationml/2006/ole">
              <mc:AlternateContent xmlns:mc="http://schemas.openxmlformats.org/markup-compatibility/2006">
                <mc:Choice xmlns:v="urn:schemas-microsoft-com:vml" Requires="v">
                  <p:oleObj name="Worksheet" r:id="rId8" imgW="2009915" imgH="1914525" progId="Excel.Sheet.12">
                    <p:embed/>
                  </p:oleObj>
                </mc:Choice>
                <mc:Fallback>
                  <p:oleObj name="Worksheet" r:id="rId8" imgW="2009915" imgH="1914525" progId="Excel.Sheet.12">
                    <p:embed/>
                    <p:pic>
                      <p:nvPicPr>
                        <p:cNvPr id="3" name="Object 2">
                          <a:extLst>
                            <a:ext uri="{FF2B5EF4-FFF2-40B4-BE49-F238E27FC236}">
                              <a16:creationId xmlns:a16="http://schemas.microsoft.com/office/drawing/2014/main" id="{83D1A0E0-DE43-E6FB-8578-28B12518F7F9}"/>
                            </a:ext>
                          </a:extLst>
                        </p:cNvPr>
                        <p:cNvPicPr/>
                        <p:nvPr/>
                      </p:nvPicPr>
                      <p:blipFill>
                        <a:blip r:embed="rId9"/>
                        <a:stretch>
                          <a:fillRect/>
                        </a:stretch>
                      </p:blipFill>
                      <p:spPr>
                        <a:xfrm>
                          <a:off x="9472613" y="3537565"/>
                          <a:ext cx="2009775" cy="1914525"/>
                        </a:xfrm>
                        <a:prstGeom prst="rect">
                          <a:avLst/>
                        </a:prstGeom>
                      </p:spPr>
                    </p:pic>
                  </p:oleObj>
                </mc:Fallback>
              </mc:AlternateContent>
            </a:graphicData>
          </a:graphic>
        </p:graphicFrame>
      </p:grpSp>
      <p:grpSp>
        <p:nvGrpSpPr>
          <p:cNvPr id="22" name="Group 21">
            <a:extLst>
              <a:ext uri="{FF2B5EF4-FFF2-40B4-BE49-F238E27FC236}">
                <a16:creationId xmlns:a16="http://schemas.microsoft.com/office/drawing/2014/main" id="{0521C55B-3314-80C9-D475-C1AC431C491D}"/>
              </a:ext>
            </a:extLst>
          </p:cNvPr>
          <p:cNvGrpSpPr/>
          <p:nvPr/>
        </p:nvGrpSpPr>
        <p:grpSpPr>
          <a:xfrm>
            <a:off x="4508560" y="2235228"/>
            <a:ext cx="4572000" cy="3961880"/>
            <a:chOff x="4455552" y="2220937"/>
            <a:chExt cx="4572000" cy="3961880"/>
          </a:xfrm>
        </p:grpSpPr>
        <p:graphicFrame>
          <p:nvGraphicFramePr>
            <p:cNvPr id="23" name="Chart 22">
              <a:extLst>
                <a:ext uri="{FF2B5EF4-FFF2-40B4-BE49-F238E27FC236}">
                  <a16:creationId xmlns:a16="http://schemas.microsoft.com/office/drawing/2014/main" id="{E2E3FD9A-5764-EB08-8EF7-D7F01FDDFA36}"/>
                </a:ext>
              </a:extLst>
            </p:cNvPr>
            <p:cNvGraphicFramePr>
              <a:graphicFrameLocks/>
            </p:cNvGraphicFramePr>
            <p:nvPr>
              <p:extLst>
                <p:ext uri="{D42A27DB-BD31-4B8C-83A1-F6EECF244321}">
                  <p14:modId xmlns:p14="http://schemas.microsoft.com/office/powerpoint/2010/main" val="223261339"/>
                </p:ext>
              </p:extLst>
            </p:nvPr>
          </p:nvGraphicFramePr>
          <p:xfrm>
            <a:off x="4455552" y="2220937"/>
            <a:ext cx="4572000" cy="133049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4" name="Chart 23">
              <a:extLst>
                <a:ext uri="{FF2B5EF4-FFF2-40B4-BE49-F238E27FC236}">
                  <a16:creationId xmlns:a16="http://schemas.microsoft.com/office/drawing/2014/main" id="{5EC75F8F-11B3-0F31-BE69-113E507EE529}"/>
                </a:ext>
              </a:extLst>
            </p:cNvPr>
            <p:cNvGraphicFramePr>
              <a:graphicFrameLocks/>
            </p:cNvGraphicFramePr>
            <p:nvPr>
              <p:extLst>
                <p:ext uri="{D42A27DB-BD31-4B8C-83A1-F6EECF244321}">
                  <p14:modId xmlns:p14="http://schemas.microsoft.com/office/powerpoint/2010/main" val="3681061770"/>
                </p:ext>
              </p:extLst>
            </p:nvPr>
          </p:nvGraphicFramePr>
          <p:xfrm>
            <a:off x="4458670" y="3469383"/>
            <a:ext cx="4565764" cy="2713434"/>
          </p:xfrm>
          <a:graphic>
            <a:graphicData uri="http://schemas.openxmlformats.org/drawingml/2006/chart">
              <c:chart xmlns:c="http://schemas.openxmlformats.org/drawingml/2006/chart" xmlns:r="http://schemas.openxmlformats.org/officeDocument/2006/relationships" r:id="rId11"/>
            </a:graphicData>
          </a:graphic>
        </p:graphicFrame>
      </p:grpSp>
    </p:spTree>
    <p:extLst>
      <p:ext uri="{BB962C8B-B14F-4D97-AF65-F5344CB8AC3E}">
        <p14:creationId xmlns:p14="http://schemas.microsoft.com/office/powerpoint/2010/main" val="307882107"/>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Avenir">
      <a:majorFont>
        <a:latin typeface="Avenir Next LT Pro Demi"/>
        <a:ea typeface=""/>
        <a:cs typeface=""/>
      </a:majorFont>
      <a:minorFont>
        <a:latin typeface="Avenir Next LT Pro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887178-918B-41B5-90B5-AF84E76A4227}">
  <ds:schemaRefs>
    <ds:schemaRef ds:uri="http://schemas.microsoft.com/sharepoint/v3/contenttype/forms"/>
  </ds:schemaRefs>
</ds:datastoreItem>
</file>

<file path=customXml/itemProps2.xml><?xml version="1.0" encoding="utf-8"?>
<ds:datastoreItem xmlns:ds="http://schemas.openxmlformats.org/officeDocument/2006/customXml" ds:itemID="{54E6FD3E-3033-4D44-9759-980DCC3E7F4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FDF0338-C524-4CF6-9268-3569B65741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{CA354562-EA87-4F52-A202-ECD16E7061AB}TF776e3e59-1204-479e-95b5-5e72eaac51ab78076569_win32-dba623c40f6b</Template>
  <TotalTime>2602</TotalTime>
  <Words>2851</Words>
  <Application>Microsoft Office PowerPoint</Application>
  <PresentationFormat>Widescreen</PresentationFormat>
  <Paragraphs>212</Paragraphs>
  <Slides>14</Slides>
  <Notes>14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3" baseType="lpstr">
      <vt:lpstr>Aptos</vt:lpstr>
      <vt:lpstr>Arial</vt:lpstr>
      <vt:lpstr>Avenir Next LT Pro Demi</vt:lpstr>
      <vt:lpstr>Avenir Next LT Pro Light</vt:lpstr>
      <vt:lpstr>Calibri</vt:lpstr>
      <vt:lpstr>Courier New</vt:lpstr>
      <vt:lpstr>Times New Roman</vt:lpstr>
      <vt:lpstr>RetrospectVTI</vt:lpstr>
      <vt:lpstr>Worksheet</vt:lpstr>
      <vt:lpstr>The FOMO Fund: How the fear of missing out affects retirement contributions</vt:lpstr>
      <vt:lpstr>Why increase employee contributions?</vt:lpstr>
      <vt:lpstr>1. The power of  peer influence</vt:lpstr>
      <vt:lpstr>Could emails inspire federal workers to increase retirement contributions?</vt:lpstr>
      <vt:lpstr>Emails inspire new enrollees to increase TSP contributions.</vt:lpstr>
      <vt:lpstr>What can we learn from this for our project?</vt:lpstr>
      <vt:lpstr>2. The experiment</vt:lpstr>
      <vt:lpstr>Are employees receiving a recommendation email more likely to increase contributions?</vt:lpstr>
      <vt:lpstr>Sample of 369 employees was evenly split, but almost everyone increased contributions.</vt:lpstr>
      <vt:lpstr>PowerPoint Presentation</vt:lpstr>
      <vt:lpstr>PowerPoint Presentation</vt:lpstr>
      <vt:lpstr>How might we impact ways of thinking (and doing something) about retirement?</vt:lpstr>
      <vt:lpstr>Thank you</vt:lpstr>
      <vt:lpstr>Appendix:  https://rpubs.com/josephine-mckelvy/1327359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Cordelia Nhi Marie McKelvy</dc:creator>
  <cp:lastModifiedBy>Cordelia Nhi Marie McKelvy</cp:lastModifiedBy>
  <cp:revision>20</cp:revision>
  <dcterms:created xsi:type="dcterms:W3CDTF">2025-06-30T19:40:34Z</dcterms:created>
  <dcterms:modified xsi:type="dcterms:W3CDTF">2025-07-08T14:32:46Z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